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7" r:id="rId6"/>
  </p:sldMasterIdLst>
  <p:notesMasterIdLst>
    <p:notesMasterId r:id="rId8"/>
  </p:notesMasterIdLst>
  <p:handoutMasterIdLst>
    <p:handoutMasterId r:id="rId40"/>
  </p:handoutMasterIdLst>
  <p:sldIdLst>
    <p:sldId id="396" r:id="rId7"/>
    <p:sldId id="438" r:id="rId9"/>
    <p:sldId id="641" r:id="rId10"/>
    <p:sldId id="642" r:id="rId11"/>
    <p:sldId id="710" r:id="rId12"/>
    <p:sldId id="623" r:id="rId13"/>
    <p:sldId id="591" r:id="rId14"/>
    <p:sldId id="621" r:id="rId15"/>
    <p:sldId id="622" r:id="rId16"/>
    <p:sldId id="606" r:id="rId17"/>
    <p:sldId id="504" r:id="rId18"/>
    <p:sldId id="683" r:id="rId19"/>
    <p:sldId id="684" r:id="rId20"/>
    <p:sldId id="685" r:id="rId21"/>
    <p:sldId id="680" r:id="rId22"/>
    <p:sldId id="682" r:id="rId23"/>
    <p:sldId id="681" r:id="rId24"/>
    <p:sldId id="506" r:id="rId25"/>
    <p:sldId id="624" r:id="rId26"/>
    <p:sldId id="626" r:id="rId27"/>
    <p:sldId id="695" r:id="rId28"/>
    <p:sldId id="696" r:id="rId29"/>
    <p:sldId id="697" r:id="rId30"/>
    <p:sldId id="698" r:id="rId31"/>
    <p:sldId id="699" r:id="rId32"/>
    <p:sldId id="700" r:id="rId33"/>
    <p:sldId id="629" r:id="rId34"/>
    <p:sldId id="738" r:id="rId35"/>
    <p:sldId id="739" r:id="rId36"/>
    <p:sldId id="740" r:id="rId37"/>
    <p:sldId id="741" r:id="rId38"/>
    <p:sldId id="647" r:id="rId39"/>
  </p:sldIdLst>
  <p:sldSz cx="9144000" cy="5143500"/>
  <p:notesSz cx="6858000" cy="9144000"/>
  <p:custDataLst>
    <p:tags r:id="rId44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-306" y="-90"/>
      </p:cViewPr>
      <p:guideLst>
        <p:guide orient="horz" pos="161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4" cy="45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4" Type="http://schemas.openxmlformats.org/officeDocument/2006/relationships/tags" Target="tags/tag3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handoutMaster" Target="handoutMasters/handoutMaster1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170" name="幻灯片图像占位符 614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7171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921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1"/>
          <p:cNvSpPr>
            <a:spLocks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0482" name="文本占位符 2"/>
          <p:cNvSpPr/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1"/>
          <p:cNvSpPr>
            <a:spLocks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2530" name="文本占位符 2"/>
          <p:cNvSpPr/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1"/>
          <p:cNvSpPr>
            <a:spLocks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4578" name="文本占位符 2"/>
          <p:cNvSpPr/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幻灯片图像占位符 1"/>
          <p:cNvSpPr>
            <a:spLocks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6626" name="文本占位符 2"/>
          <p:cNvSpPr/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幻灯片图像占位符 1"/>
          <p:cNvSpPr>
            <a:spLocks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8674" name="文本占位符 2"/>
          <p:cNvSpPr/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幻灯片图像占位符 1"/>
          <p:cNvSpPr>
            <a:spLocks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0722" name="文本占位符 2"/>
          <p:cNvSpPr/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3010" name="幻灯片图像占位符 33792"/>
          <p:cNvSpPr>
            <a:spLocks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3011" name="文本占位符 33793"/>
          <p:cNvSpPr>
            <a:spLocks noGrp="1"/>
          </p:cNvSpPr>
          <p:nvPr>
            <p:ph type="body" sz="quarter"/>
          </p:nvPr>
        </p:nvSpPr>
        <p:spPr/>
        <p:txBody>
          <a:bodyPr wrap="square" lIns="91440" tIns="45720" rIns="91440" bIns="45720" anchor="t" anchorCtr="0"/>
          <a:p>
            <a:pPr lvl="0" eaLnBrk="1"/>
            <a:r>
              <a:rPr lang="en-US" altLang="zh-CN" dirty="0">
                <a:ea typeface="宋体" panose="02010600030101010101" pitchFamily="2" charset="-122"/>
              </a:rPr>
              <a:t>▲</a:t>
            </a:r>
            <a:r>
              <a:rPr lang="zh-CN" altLang="en-US" dirty="0">
                <a:ea typeface="宋体" panose="02010600030101010101" pitchFamily="2" charset="-122"/>
              </a:rPr>
              <a:t>各种实习形式都可以有效的执行实习标准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8914" name="幻灯片图像占位符 33792"/>
          <p:cNvSpPr>
            <a:spLocks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8915" name="文本占位符 33793"/>
          <p:cNvSpPr>
            <a:spLocks noGrp="1"/>
          </p:cNvSpPr>
          <p:nvPr>
            <p:ph type="body" sz="quarter"/>
          </p:nvPr>
        </p:nvSpPr>
        <p:spPr/>
        <p:txBody>
          <a:bodyPr wrap="square" lIns="91440" tIns="45720" rIns="91440" bIns="45720" anchor="t"/>
          <a:p>
            <a:pPr lvl="0" eaLnBrk="1"/>
            <a:r>
              <a:rPr lang="en-US" altLang="zh-CN" dirty="0">
                <a:ea typeface="宋体" panose="02010600030101010101" pitchFamily="2" charset="-122"/>
              </a:rPr>
              <a:t>▲</a:t>
            </a:r>
            <a:r>
              <a:rPr lang="zh-CN" altLang="en-US" dirty="0">
                <a:ea typeface="宋体" panose="02010600030101010101" pitchFamily="2" charset="-122"/>
              </a:rPr>
              <a:t>各种实习形式都可以有效的执行实习标准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5" Type="http://schemas.openxmlformats.org/officeDocument/2006/relationships/theme" Target="../theme/theme3.xml"/><Relationship Id="rId14" Type="http://schemas.openxmlformats.org/officeDocument/2006/relationships/image" Target="../media/image4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6" Type="http://schemas.openxmlformats.org/officeDocument/2006/relationships/theme" Target="../theme/theme4.xml"/><Relationship Id="rId15" Type="http://schemas.openxmlformats.org/officeDocument/2006/relationships/image" Target="../media/image2.png"/><Relationship Id="rId14" Type="http://schemas.openxmlformats.org/officeDocument/2006/relationships/image" Target="../media/image5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5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4"/>
          <p:cNvSpPr/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/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 anchorCtr="0"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>
            <a:lvl1pPr algn="r">
              <a:defRPr sz="1200" b="0">
                <a:solidFill>
                  <a:srgbClr val="888888"/>
                </a:solidFill>
                <a:ea typeface="宋体" panose="02010600030101010101" pitchFamily="2" charset="-122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2048" descr="image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2049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2050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>
                <a:solidFill>
                  <a:srgbClr val="888888"/>
                </a:solidFill>
                <a:ea typeface="宋体" panose="02010600030101010101" pitchFamily="2" charset="-122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074" name="图片 3072" descr="image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3075" name="图片 3073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3074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>
                <a:solidFill>
                  <a:srgbClr val="888888"/>
                </a:solidFill>
                <a:ea typeface="宋体" panose="02010600030101010101" pitchFamily="2" charset="-122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098" name="图片 5120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4099" name="图片 5121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>
                <a:solidFill>
                  <a:srgbClr val="888888"/>
                </a:solidFill>
                <a:ea typeface="宋体" panose="02010600030101010101" pitchFamily="2" charset="-122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6.png"/><Relationship Id="rId1" Type="http://schemas.openxmlformats.org/officeDocument/2006/relationships/tags" Target="../tags/tag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7.png"/><Relationship Id="rId1" Type="http://schemas.openxmlformats.org/officeDocument/2006/relationships/tags" Target="../tags/tag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28947703"/>
              </a:cxn>
              <a:cxn ang="0">
                <a:pos x="1959747970" y="0"/>
              </a:cxn>
              <a:cxn ang="0">
                <a:pos x="2147483647" y="28947703"/>
              </a:cxn>
              <a:cxn ang="0">
                <a:pos x="2147483647" y="73926453"/>
              </a:cxn>
              <a:cxn ang="0">
                <a:pos x="0" y="73926453"/>
              </a:cxn>
              <a:cxn ang="0">
                <a:pos x="0" y="2894770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8194" name="图片 7169" descr="image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8195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 anchorCtr="0"/>
          <a:p>
            <a:pPr hangingPunct="0"/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8196" name="任意多边形 7171"/>
          <p:cNvSpPr/>
          <p:nvPr/>
        </p:nvSpPr>
        <p:spPr>
          <a:xfrm>
            <a:off x="-11112" y="4262438"/>
            <a:ext cx="9201150" cy="1263650"/>
          </a:xfrm>
          <a:custGeom>
            <a:avLst/>
            <a:gdLst/>
            <a:ahLst/>
            <a:cxnLst>
              <a:cxn ang="0">
                <a:pos x="0" y="28947703"/>
              </a:cxn>
              <a:cxn ang="0">
                <a:pos x="1959749887" y="0"/>
              </a:cxn>
              <a:cxn ang="0">
                <a:pos x="2147483647" y="28947703"/>
              </a:cxn>
              <a:cxn ang="0">
                <a:pos x="2147483647" y="73926453"/>
              </a:cxn>
              <a:cxn ang="0">
                <a:pos x="0" y="73926453"/>
              </a:cxn>
              <a:cxn ang="0">
                <a:pos x="0" y="2894770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8197" name="矩形 7172"/>
          <p:cNvSpPr/>
          <p:nvPr/>
        </p:nvSpPr>
        <p:spPr>
          <a:xfrm>
            <a:off x="3849688" y="4827588"/>
            <a:ext cx="1668462" cy="293687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 anchorCtr="0">
            <a:spAutoFit/>
          </a:bodyPr>
          <a:p>
            <a:pPr algn="ctr" hangingPunct="0"/>
            <a:r>
              <a:rPr lang="en-US" altLang="zh-CN" sz="1300" b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www.xybsyw.com</a:t>
            </a:r>
            <a:endParaRPr lang="en-US" altLang="zh-CN" sz="1300" b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8198" name="图片 7173" descr="未标题-2-01.png"/>
          <p:cNvPicPr>
            <a:picLocks noChangeAspect="1"/>
          </p:cNvPicPr>
          <p:nvPr/>
        </p:nvPicPr>
        <p:blipFill>
          <a:blip r:embed="rId2"/>
          <a:srcRect l="11931" t="5841" r="17577" b="54250"/>
          <a:stretch>
            <a:fillRect/>
          </a:stretch>
        </p:blipFill>
        <p:spPr>
          <a:xfrm>
            <a:off x="793750" y="317500"/>
            <a:ext cx="7556500" cy="409892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175" name="矩形 7174"/>
          <p:cNvSpPr/>
          <p:nvPr/>
        </p:nvSpPr>
        <p:spPr>
          <a:xfrm>
            <a:off x="1711325" y="1768475"/>
            <a:ext cx="5754688" cy="49212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lIns="45720" rIns="4572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</a:t>
            </a:r>
            <a:endParaRPr kumimoji="0" lang="zh-CN" altLang="en-US" sz="26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微软雅黑" panose="020B0503020204020204" pitchFamily="34" charset="-122"/>
            </a:endParaRPr>
          </a:p>
        </p:txBody>
      </p:sp>
      <p:pic>
        <p:nvPicPr>
          <p:cNvPr id="8200" name="图片 7175" descr="xybsyw.logo--filtered.png"/>
          <p:cNvPicPr>
            <a:picLocks noChangeAspect="1"/>
          </p:cNvPicPr>
          <p:nvPr/>
        </p:nvPicPr>
        <p:blipFill>
          <a:blip r:embed="rId3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矩形 1"/>
          <p:cNvSpPr/>
          <p:nvPr/>
        </p:nvSpPr>
        <p:spPr>
          <a:xfrm>
            <a:off x="2384425" y="1814513"/>
            <a:ext cx="4657725" cy="107632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lIns="45720" r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charset="-122"/>
                <a:ea typeface="文鼎中楷体" charset="-122"/>
                <a:cs typeface="文鼎中楷体" charset="-122"/>
                <a:sym typeface="微软雅黑" panose="020B0503020204020204" pitchFamily="34" charset="-122"/>
              </a:rPr>
              <a:t>实习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charset="-122"/>
                <a:ea typeface="文鼎中楷体" charset="-122"/>
                <a:cs typeface="文鼎中楷体" charset="-122"/>
                <a:sym typeface="微软雅黑" panose="020B0503020204020204" pitchFamily="34" charset="-122"/>
              </a:rPr>
              <a:t>负责人操作指南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文鼎中楷体" charset="-122"/>
              <a:ea typeface="文鼎中楷体" charset="-122"/>
              <a:cs typeface="文鼎中楷体" charset="-122"/>
              <a:sym typeface="微软雅黑" panose="020B0503020204020204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charset="-122"/>
                <a:ea typeface="文鼎中楷体" charset="-122"/>
                <a:cs typeface="文鼎中楷体" charset="-122"/>
                <a:sym typeface="微软雅黑" panose="020B0503020204020204" pitchFamily="34" charset="-122"/>
              </a:rPr>
              <a:t>（实习计划设置操作指南） 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1938" y="584200"/>
            <a:ext cx="8620125" cy="3975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4" name="矩形 59407"/>
          <p:cNvSpPr/>
          <p:nvPr/>
        </p:nvSpPr>
        <p:spPr>
          <a:xfrm>
            <a:off x="68263" y="1588"/>
            <a:ext cx="4422775" cy="58420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 anchorCtr="0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设置参与形式与实习要求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hangingPunct="0"/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24915" y="1922776"/>
            <a:ext cx="28549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实习计划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016635" y="1311910"/>
            <a:ext cx="405130" cy="6299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125085" y="2326003"/>
            <a:ext cx="2122170" cy="82994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实习要求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，设置相关实习形式及实习要求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7367270" y="2663190"/>
            <a:ext cx="760095" cy="4038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409065" y="586087"/>
            <a:ext cx="2979420" cy="337186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526415" y="816610"/>
            <a:ext cx="940435" cy="3022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388485" y="3574413"/>
            <a:ext cx="2979420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提示：白底按钮表示未操作，蓝底按钮表示已完成；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图片 3" descr="B6U%C[K{82@0}YWD[]GRDU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4325" y="2787650"/>
            <a:ext cx="8310563" cy="2119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8" name="文本框 7"/>
          <p:cNvSpPr txBox="1"/>
          <p:nvPr/>
        </p:nvSpPr>
        <p:spPr>
          <a:xfrm>
            <a:off x="176213" y="26988"/>
            <a:ext cx="3054350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设置参与形式与实习要求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459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474663"/>
            <a:ext cx="8310563" cy="2312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5095874" y="1086485"/>
            <a:ext cx="2979420" cy="82994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选择参与形式，分为自主、集中、双向三种，一个计划可以同时有多种参与形式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4446898" y="1086483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4854575" y="3353435"/>
            <a:ext cx="322008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设置实习要求，提交保存，或点下一步，进入第三步设置项目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文本框 7"/>
          <p:cNvSpPr txBox="1"/>
          <p:nvPr/>
        </p:nvSpPr>
        <p:spPr>
          <a:xfrm>
            <a:off x="176213" y="26988"/>
            <a:ext cx="3054350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设置实习项目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506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525" y="495300"/>
            <a:ext cx="8870950" cy="3916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852419" y="1323340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点击实践教学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→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实习计划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868680" y="1266190"/>
            <a:ext cx="1903095" cy="1358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4135119" y="2161539"/>
            <a:ext cx="322008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在功能区找到对应计划，点击第三个按钮，设置实习项目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7423785" y="2451734"/>
            <a:ext cx="1288415" cy="110998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文本框 7"/>
          <p:cNvSpPr txBox="1"/>
          <p:nvPr/>
        </p:nvSpPr>
        <p:spPr>
          <a:xfrm>
            <a:off x="176213" y="26988"/>
            <a:ext cx="3054350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设置实习项目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355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7813" y="606425"/>
            <a:ext cx="8709025" cy="3692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945890" y="1603375"/>
            <a:ext cx="3897630" cy="82994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根据第二步选择的实习要求，会出现对应形式的项目，选择自主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/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集中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/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双向形式，进行设置。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2042795" y="1603375"/>
            <a:ext cx="1903095" cy="1358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7813" y="825500"/>
            <a:ext cx="8588375" cy="3492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2" name="文本框 7"/>
          <p:cNvSpPr txBox="1"/>
          <p:nvPr/>
        </p:nvSpPr>
        <p:spPr>
          <a:xfrm>
            <a:off x="176213" y="26988"/>
            <a:ext cx="3054350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设置实习项目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41650" y="1433194"/>
            <a:ext cx="5581650" cy="107632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自主项目每个计划只能创建一个，集中项目可以创建多个，建议可以以基地为项目名称，点击新增项目进行创建，每个基地对应一个项目。如果是毕设论文等，可以一个课题一个项目。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2366645" y="1626869"/>
            <a:ext cx="675005" cy="40449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655763" y="3005138"/>
            <a:ext cx="4029075" cy="830263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  <a:t>注意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  <a:t>: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  <a:t>如果集中项目较多，可以点击项目导入，使用模板批量导入生成集中项目，减轻工作量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文本框 7"/>
          <p:cNvSpPr txBox="1"/>
          <p:nvPr/>
        </p:nvSpPr>
        <p:spPr>
          <a:xfrm>
            <a:off x="230188" y="26988"/>
            <a:ext cx="3546475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设置实习项目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自主形式设置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65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825" y="3008313"/>
            <a:ext cx="7626350" cy="1706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1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825" y="488950"/>
            <a:ext cx="7626350" cy="2519363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0" name="直接箭头连接符 9"/>
          <p:cNvCxnSpPr/>
          <p:nvPr/>
        </p:nvCxnSpPr>
        <p:spPr>
          <a:xfrm flipH="1" flipV="1">
            <a:off x="3776978" y="2127250"/>
            <a:ext cx="840105" cy="393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4792663" y="1870075"/>
            <a:ext cx="3659188" cy="830263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  <a:t>必填项目，根据实际需要选择或填写，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  <a:t>关联指导老师如比较复杂，可以跳过，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  <a:t>在实习明细中批量导入师生关系。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文本框 7"/>
          <p:cNvSpPr txBox="1"/>
          <p:nvPr/>
        </p:nvSpPr>
        <p:spPr>
          <a:xfrm>
            <a:off x="230188" y="26988"/>
            <a:ext cx="3546475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设置实习项目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集中项目设置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969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6550" y="641350"/>
            <a:ext cx="8470900" cy="3960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1"/>
          <p:cNvSpPr txBox="1"/>
          <p:nvPr/>
        </p:nvSpPr>
        <p:spPr>
          <a:xfrm>
            <a:off x="5245100" y="1274763"/>
            <a:ext cx="2898775" cy="33845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defRPr/>
            </a:pP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编辑信息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buClrTx/>
              <a:buSzTx/>
              <a:defRPr/>
            </a:pP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录入项目名称</a:t>
            </a: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选择实习方式</a:t>
            </a: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选择参与方式</a:t>
            </a: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设置实习时间</a:t>
            </a: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选择参与学生</a:t>
            </a: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关联指导老师</a:t>
            </a: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 marR="0" defTabSz="914400">
              <a:buClrTx/>
              <a:buSzTx/>
              <a:defRPr/>
            </a:pPr>
            <a:r>
              <a:rPr kumimoji="0" lang="en-US" altLang="zh-CN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7.    </a:t>
            </a: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发布项目</a:t>
            </a:r>
            <a:r>
              <a:rPr kumimoji="0" lang="en-US" altLang="zh-CN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endParaRPr kumimoji="0" lang="en-US" altLang="zh-CN" sz="14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defTabSz="914400">
              <a:buClrTx/>
              <a:buSzTx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说明：红框选中的部分为必填必选项，关联指导老师比较复杂可以跳过，在实习明细中批量导入师生关联。实习单位</a:t>
            </a:r>
            <a:r>
              <a:rPr kumimoji="0" lang="en-US" altLang="zh-CN" sz="1400" b="0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/</a:t>
            </a:r>
            <a:r>
              <a:rPr kumimoji="0" lang="zh-CN" altLang="en-US" sz="1400" b="0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岗位和学生签到定位有关系，为可选项。</a:t>
            </a:r>
            <a:endParaRPr kumimoji="0" lang="zh-CN" altLang="en-US" sz="1400" b="0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5" name="图片 1" descr="TNNAP]Y}E1E01)P{N(]7$4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3400" y="787400"/>
            <a:ext cx="8116888" cy="40751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6" name="矩形 26624"/>
          <p:cNvSpPr/>
          <p:nvPr/>
        </p:nvSpPr>
        <p:spPr>
          <a:xfrm>
            <a:off x="136525" y="0"/>
            <a:ext cx="2249488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 anchorCtr="0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3.  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设置实习项目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关联老师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14829" y="3275952"/>
            <a:ext cx="164338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选择参与学生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81650" y="4164965"/>
            <a:ext cx="2852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选择（或搜索）指导老师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69795" y="4382769"/>
            <a:ext cx="2852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关联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0910" y="450215"/>
            <a:ext cx="568388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marR="0" defTabSz="914400">
              <a:buClrTx/>
              <a:buSzTx/>
              <a:defRPr/>
            </a:pP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说明：该页面为设置实习项目时关联指导老师，如关联较为复杂，可以先跳过此步骤，在实习明细中使用批量导入方式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630" y="636270"/>
            <a:ext cx="8375650" cy="4001135"/>
          </a:xfrm>
          <a:prstGeom prst="rect">
            <a:avLst/>
          </a:prstGeom>
        </p:spPr>
      </p:pic>
      <p:sp>
        <p:nvSpPr>
          <p:cNvPr id="32770" name="文本框 7"/>
          <p:cNvSpPr txBox="1"/>
          <p:nvPr/>
        </p:nvSpPr>
        <p:spPr>
          <a:xfrm>
            <a:off x="239713" y="26988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批量关联指导老师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92064" y="2391398"/>
            <a:ext cx="332676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全选（或当前页全选），点右侧新增或移除关联老师，进行关联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1647190" y="2256790"/>
            <a:ext cx="854710" cy="26987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3672205" y="1761490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2007235" y="1489073"/>
            <a:ext cx="1758950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单个或多个学生筛选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H="1" flipV="1">
            <a:off x="1287145" y="1986280"/>
            <a:ext cx="1070610" cy="141541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871980" y="3426460"/>
            <a:ext cx="2454275" cy="107632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关联关系复杂的情况，请点击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批量导入师生关系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，下载师生关联模板，批量关联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文本框 7"/>
          <p:cNvSpPr txBox="1"/>
          <p:nvPr/>
        </p:nvSpPr>
        <p:spPr>
          <a:xfrm>
            <a:off x="212725" y="19050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二、实践基地管理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00163" y="731838"/>
            <a:ext cx="6543675" cy="2628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hangingPunct="0">
              <a:buClrTx/>
              <a:buSzTx/>
              <a:defRPr/>
            </a:pP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实践基地管理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defRPr/>
            </a:pPr>
            <a:endParaRPr kumimoji="0" lang="en-US" altLang="zh-CN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基地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/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实习点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导航按钮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实践基地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”/“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实习点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功能菜单按钮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点击添加实践基地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/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实习点按钮，单独新增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或点击批量导入，批量增加实践基地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/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实习点信息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可为实践基地增加岗位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任意多边形 8198"/>
          <p:cNvSpPr/>
          <p:nvPr/>
        </p:nvSpPr>
        <p:spPr>
          <a:xfrm>
            <a:off x="3201988" y="2933700"/>
            <a:ext cx="3644900" cy="404813"/>
          </a:xfrm>
          <a:custGeom>
            <a:avLst/>
            <a:gdLst/>
            <a:ahLst/>
            <a:cxnLst>
              <a:cxn ang="0">
                <a:pos x="21213822" y="2647627"/>
              </a:cxn>
              <a:cxn ang="0">
                <a:pos x="21213822" y="7586739"/>
              </a:cxn>
              <a:cxn ang="0">
                <a:pos x="0" y="7586739"/>
              </a:cxn>
              <a:cxn ang="0">
                <a:pos x="0" y="7580067"/>
              </a:cxn>
              <a:cxn ang="0">
                <a:pos x="21213822" y="2647627"/>
              </a:cxn>
              <a:cxn ang="0">
                <a:pos x="77765284" y="0"/>
              </a:cxn>
              <a:cxn ang="0">
                <a:pos x="615059947" y="0"/>
              </a:cxn>
              <a:cxn ang="0">
                <a:pos x="615059947" y="7586739"/>
              </a:cxn>
              <a:cxn ang="0">
                <a:pos x="77765284" y="7586739"/>
              </a:cxn>
              <a:cxn ang="0">
                <a:pos x="77765284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42" name="矩形 8199"/>
          <p:cNvSpPr/>
          <p:nvPr/>
        </p:nvSpPr>
        <p:spPr>
          <a:xfrm>
            <a:off x="3995738" y="2997200"/>
            <a:ext cx="2671762" cy="277813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 anchorCtr="0">
            <a:spAutoFit/>
          </a:bodyPr>
          <a:p>
            <a:pPr hangingPunct="0"/>
            <a:r>
              <a:rPr lang="zh-CN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实习负责人操作指南</a:t>
            </a:r>
            <a:endParaRPr lang="zh-CN" altLang="zh-CN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4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 anchorCtr="0">
            <a:spAutoFit/>
          </a:bodyPr>
          <a:p>
            <a:pPr algn="ctr" hangingPunct="0"/>
            <a:r>
              <a:rPr lang="zh-CN" altLang="en-US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44" name="任意多边形 8198"/>
          <p:cNvSpPr/>
          <p:nvPr/>
        </p:nvSpPr>
        <p:spPr>
          <a:xfrm>
            <a:off x="3201988" y="175577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hangingPunct="0"/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               </a:t>
            </a:r>
            <a:r>
              <a:rPr lang="zh-CN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登录指南</a:t>
            </a: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8125" y="517525"/>
            <a:ext cx="8667750" cy="4108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18" name="文本框 7"/>
          <p:cNvSpPr txBox="1"/>
          <p:nvPr/>
        </p:nvSpPr>
        <p:spPr>
          <a:xfrm>
            <a:off x="212725" y="19050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二、实践基地管理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701675" y="2122170"/>
            <a:ext cx="566420" cy="62039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908050" y="2835273"/>
            <a:ext cx="26784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基地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/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实习点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>
            <a:off x="1156335" y="612140"/>
            <a:ext cx="584835" cy="40513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741169" y="433704"/>
            <a:ext cx="199707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实践基地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或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实习点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>
            <a:off x="2703194" y="2122170"/>
            <a:ext cx="1605915" cy="5524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167505" y="1965959"/>
            <a:ext cx="1969770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，添加基地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/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实习点或批量导入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6799580" y="2032000"/>
            <a:ext cx="562610" cy="94424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6102350" y="3111500"/>
            <a:ext cx="133413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，可以邀请企业加入云基地，直接发布岗位</a:t>
            </a:r>
            <a:endParaRPr lang="zh-CN" altLang="en-US" noProof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文本框 7"/>
          <p:cNvSpPr txBox="1"/>
          <p:nvPr/>
        </p:nvSpPr>
        <p:spPr>
          <a:xfrm>
            <a:off x="212725" y="19050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二、实践基地管理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584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54075" y="495300"/>
            <a:ext cx="7027863" cy="39481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文本框 7"/>
          <p:cNvSpPr txBox="1"/>
          <p:nvPr/>
        </p:nvSpPr>
        <p:spPr>
          <a:xfrm>
            <a:off x="212725" y="19050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二、实践基地管理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6866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52450" y="447675"/>
            <a:ext cx="8039100" cy="4248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9" name="文本框 7"/>
          <p:cNvSpPr txBox="1"/>
          <p:nvPr/>
        </p:nvSpPr>
        <p:spPr>
          <a:xfrm>
            <a:off x="212725" y="19050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二、实践基地管理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89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663" y="476250"/>
            <a:ext cx="8448675" cy="42656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3" name="文本框 7"/>
          <p:cNvSpPr txBox="1"/>
          <p:nvPr/>
        </p:nvSpPr>
        <p:spPr>
          <a:xfrm>
            <a:off x="212725" y="19050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二、实践基地管理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891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750" y="519113"/>
            <a:ext cx="8572500" cy="4103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7" name="文本框 7"/>
          <p:cNvSpPr txBox="1"/>
          <p:nvPr/>
        </p:nvSpPr>
        <p:spPr>
          <a:xfrm>
            <a:off x="212725" y="19050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二、实践基地管理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93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2725" y="482600"/>
            <a:ext cx="8515350" cy="42211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1" name="文本框 7"/>
          <p:cNvSpPr txBox="1"/>
          <p:nvPr/>
        </p:nvSpPr>
        <p:spPr>
          <a:xfrm>
            <a:off x="212725" y="19050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二、实践基地管理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62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3375" y="647700"/>
            <a:ext cx="8477250" cy="4022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矩形 32788"/>
          <p:cNvSpPr/>
          <p:nvPr/>
        </p:nvSpPr>
        <p:spPr>
          <a:xfrm>
            <a:off x="0" y="0"/>
            <a:ext cx="201930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 anchorCtr="0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三、查看统计报表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00163" y="731838"/>
            <a:ext cx="6543675" cy="33458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hangingPunct="0">
              <a:buClrTx/>
              <a:buSzTx/>
              <a:defRPr/>
            </a:pP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查看统计报表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defRPr/>
            </a:pP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点击左侧导航栏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统计报表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按钮</a:t>
            </a:r>
            <a:endParaRPr kumimoji="0" lang="zh-CN" altLang="en-US" sz="14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点击功能菜单中对应的报表</a:t>
            </a:r>
            <a:endParaRPr kumimoji="0" lang="zh-CN" altLang="en-US" sz="14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院系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/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专业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/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班级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、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学年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/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学期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等筛选需要的数据</a:t>
            </a:r>
            <a:endParaRPr kumimoji="0" lang="zh-CN" altLang="en-US" sz="14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自定义表格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按钮，可以选择表格显示的维度</a:t>
            </a:r>
            <a:endParaRPr kumimoji="0" lang="zh-CN" altLang="en-US" sz="14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lt"/>
              <a:defRPr/>
            </a:pP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5.  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批量导出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按钮，导出筛选的数据，跳转到下载中心下载</a:t>
            </a:r>
            <a:endParaRPr kumimoji="0" lang="zh-CN" altLang="en-US" sz="14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lt"/>
              <a:defRPr/>
            </a:pP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温馨提示：到下载中心下载时，如果表格较大，报表下载状态会显示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报表生成中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，请等待片刻即可。如长时间还是显示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报表生成中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，可按键盘</a:t>
            </a:r>
            <a:r>
              <a:rPr lang="en-US" altLang="zh-CN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“F5”</a:t>
            </a:r>
            <a:r>
              <a:rPr lang="zh-CN" altLang="en-US" sz="14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键，刷新网页。</a:t>
            </a:r>
            <a:endParaRPr kumimoji="0" lang="zh-CN" altLang="en-US" sz="14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lt"/>
              <a:defRPr/>
            </a:pPr>
            <a:endParaRPr kumimoji="0" lang="zh-CN" altLang="en-US" sz="14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095" y="699135"/>
            <a:ext cx="8557260" cy="3844290"/>
          </a:xfrm>
          <a:prstGeom prst="rect">
            <a:avLst/>
          </a:prstGeom>
        </p:spPr>
      </p:pic>
      <p:sp>
        <p:nvSpPr>
          <p:cNvPr id="37890" name="矩形 32788"/>
          <p:cNvSpPr/>
          <p:nvPr/>
        </p:nvSpPr>
        <p:spPr>
          <a:xfrm>
            <a:off x="0" y="0"/>
            <a:ext cx="1958975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三、查看统计报表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539750" y="2313305"/>
            <a:ext cx="696595" cy="92138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308100" y="3234684"/>
            <a:ext cx="26784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统计报表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>
            <a:off x="1193800" y="1131570"/>
            <a:ext cx="930275" cy="6477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124075" y="915668"/>
            <a:ext cx="255714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，点击相应报表名称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691640" y="2139315"/>
            <a:ext cx="821690" cy="25908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2314575" y="2453005"/>
            <a:ext cx="236664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，导出数据，点击确认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37897" name="图片 2" descr="返回">
            <a:hlinkClick r:id="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3013" y="4592638"/>
            <a:ext cx="242887" cy="242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4984749" y="1581783"/>
            <a:ext cx="3531870" cy="82994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4，确认后会自动跳转到下载中心，下载电子数据表格，如一直提示报表生成中，可以按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F5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刷新下浏览器页面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5436235" y="861695"/>
            <a:ext cx="1188720" cy="77343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315" y="627380"/>
            <a:ext cx="8672195" cy="235140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0345" y="28575"/>
            <a:ext cx="2506345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buNone/>
            </a:pPr>
            <a:r>
              <a:rPr lang="zh-CN" altLang="en-US" cap="all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四、</a:t>
            </a:r>
            <a:r>
              <a:rPr lang="zh-CN" altLang="en-US" cap="all" dirty="0" smtClean="0">
                <a:solidFill>
                  <a:schemeClr val="bg1"/>
                </a:solidFill>
                <a:cs typeface="Arial" panose="020B0604020202020204" pitchFamily="34" charset="0"/>
                <a:sym typeface="+mn-ea"/>
              </a:rPr>
              <a:t>“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实习无忧”综合保险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74015" y="3225800"/>
            <a:ext cx="8230870" cy="1599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>
                <a:sym typeface="+mn-ea"/>
              </a:rPr>
              <a:t>保险分为团体意外伤害险和组织者责任险两大类，由中国人民保险公司（</a:t>
            </a:r>
            <a:r>
              <a:rPr lang="en-US" altLang="zh-CN" sz="1400">
                <a:sym typeface="+mn-ea"/>
              </a:rPr>
              <a:t>PICC)</a:t>
            </a:r>
            <a:r>
              <a:rPr lang="zh-CN" altLang="zh-CN" sz="1400">
                <a:ea typeface="宋体" panose="02010600030101010101" pitchFamily="2" charset="-122"/>
                <a:sym typeface="+mn-ea"/>
              </a:rPr>
              <a:t>承保。主要优势：</a:t>
            </a:r>
            <a:endParaRPr lang="zh-CN" altLang="en-US" sz="1400"/>
          </a:p>
          <a:p>
            <a:r>
              <a:rPr lang="zh-CN" altLang="en-US" sz="1400">
                <a:sym typeface="+mn-ea"/>
              </a:rPr>
              <a:t>1、线上投保操作便捷，数据收集、汇总全面准确；</a:t>
            </a:r>
            <a:endParaRPr lang="zh-CN" altLang="en-US" sz="1400"/>
          </a:p>
          <a:p>
            <a:r>
              <a:rPr lang="zh-CN" altLang="en-US" sz="1400">
                <a:sym typeface="+mn-ea"/>
              </a:rPr>
              <a:t>2、保险套餐灵活多样，适用于1-2周的认知实习、1-2个月的专业实习、</a:t>
            </a:r>
            <a:r>
              <a:rPr lang="en-US" altLang="zh-CN" sz="1400">
                <a:sym typeface="+mn-ea"/>
              </a:rPr>
              <a:t>3</a:t>
            </a:r>
            <a:r>
              <a:rPr lang="zh-CN" altLang="en-US" sz="1400">
                <a:ea typeface="宋体" panose="02010600030101010101" pitchFamily="2" charset="-122"/>
                <a:sym typeface="+mn-ea"/>
              </a:rPr>
              <a:t>个月或以上的毕业实习</a:t>
            </a:r>
            <a:r>
              <a:rPr lang="zh-CN" altLang="en-US" sz="1400">
                <a:sym typeface="+mn-ea"/>
              </a:rPr>
              <a:t>和风险系数高的高危行业套餐等；</a:t>
            </a:r>
            <a:endParaRPr lang="zh-CN" altLang="en-US" sz="1400"/>
          </a:p>
          <a:p>
            <a:r>
              <a:rPr lang="zh-CN" altLang="en-US" sz="1400">
                <a:sym typeface="+mn-ea"/>
              </a:rPr>
              <a:t>3、性价比高；</a:t>
            </a:r>
            <a:endParaRPr lang="zh-CN" altLang="en-US" sz="1400"/>
          </a:p>
          <a:p>
            <a:r>
              <a:rPr lang="zh-CN" altLang="en-US" sz="1400">
                <a:sym typeface="+mn-ea"/>
              </a:rPr>
              <a:t>4、保障全面，投保、出险适用于全国范围，包括意外身故伤残，意外门急诊、住院，交通工具给付等；</a:t>
            </a:r>
            <a:endParaRPr lang="zh-CN" altLang="en-US" sz="1400">
              <a:sym typeface="+mn-ea"/>
            </a:endParaRPr>
          </a:p>
          <a:p>
            <a:r>
              <a:rPr lang="en-US" altLang="zh-CN" sz="1400"/>
              <a:t>5</a:t>
            </a:r>
            <a:r>
              <a:rPr lang="zh-CN" altLang="en-US" sz="1400">
                <a:ea typeface="宋体" panose="02010600030101010101" pitchFamily="2" charset="-122"/>
              </a:rPr>
              <a:t>、可直接下载电子保单和发票，方便快捷。</a:t>
            </a:r>
            <a:endParaRPr lang="zh-CN" altLang="en-US" sz="140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矩形 59407"/>
          <p:cNvSpPr/>
          <p:nvPr/>
        </p:nvSpPr>
        <p:spPr>
          <a:xfrm>
            <a:off x="315913" y="1588"/>
            <a:ext cx="1095375" cy="33655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 anchorCtr="0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登录指南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4675" y="681038"/>
            <a:ext cx="7735888" cy="3708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hangingPunct="0">
              <a:buClrTx/>
              <a:buSzTx/>
              <a:defRPr/>
            </a:pPr>
            <a:r>
              <a:rPr kumimoji="0" lang="en-US" altLang="zh-CN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PC</a:t>
            </a: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电脑端登录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0092B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www.xybsyw.com</a:t>
            </a:r>
            <a:endParaRPr kumimoji="0" lang="zh-CN" altLang="en-US" sz="1800" b="0" kern="1200" cap="none" spc="0" normalizeH="0" baseline="0" noProof="0">
              <a:solidFill>
                <a:srgbClr val="0092B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官网右上角点击“教师登录”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选择您要登录的学校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(</a:t>
            </a:r>
            <a:r>
              <a:rPr kumimoji="0" lang="zh-CN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通过选择省份或者关键字搜索学校）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输入账号和密码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登录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charset="-122"/>
              <a:ea typeface="文鼎中楷体" charset="-122"/>
              <a:cs typeface="文鼎中楷体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charset="-122"/>
                <a:ea typeface="文鼎中楷体" charset="-122"/>
                <a:cs typeface="文鼎中楷体" charset="-122"/>
                <a:sym typeface="Calibri" panose="020F0502020204030204" pitchFamily="34" charset="0"/>
              </a:rPr>
              <a:t>说明：第一次登入时需绑定手机，并重设密码，以便忘记密码时可自行重置。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8605" y="555625"/>
            <a:ext cx="8607425" cy="4059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0345" y="28575"/>
            <a:ext cx="2506345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buNone/>
            </a:pPr>
            <a:r>
              <a:rPr lang="zh-CN" altLang="en-US" cap="all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四、</a:t>
            </a:r>
            <a:r>
              <a:rPr lang="zh-CN" altLang="en-US" cap="all" dirty="0" smtClean="0">
                <a:solidFill>
                  <a:schemeClr val="bg1"/>
                </a:solidFill>
                <a:cs typeface="Arial" panose="020B0604020202020204" pitchFamily="34" charset="0"/>
                <a:sym typeface="+mn-ea"/>
              </a:rPr>
              <a:t>“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实习无忧”综合保险</a:t>
            </a:r>
            <a:endParaRPr lang="zh-CN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20345" y="28575"/>
            <a:ext cx="2506345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buNone/>
            </a:pPr>
            <a:r>
              <a:rPr lang="zh-CN" altLang="en-US" cap="all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四、</a:t>
            </a:r>
            <a:r>
              <a:rPr lang="zh-CN" altLang="en-US" cap="all" dirty="0" smtClean="0">
                <a:solidFill>
                  <a:schemeClr val="bg1"/>
                </a:solidFill>
                <a:cs typeface="Arial" panose="020B0604020202020204" pitchFamily="34" charset="0"/>
                <a:sym typeface="+mn-ea"/>
              </a:rPr>
              <a:t>“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实习无忧”综合保险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6235" y="572135"/>
            <a:ext cx="8431530" cy="399923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3" name="矩形 75776"/>
          <p:cNvSpPr/>
          <p:nvPr/>
        </p:nvSpPr>
        <p:spPr>
          <a:xfrm>
            <a:off x="-18415" y="-20637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 anchorCtr="0"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54" name="矩形 75777"/>
          <p:cNvSpPr/>
          <p:nvPr/>
        </p:nvSpPr>
        <p:spPr>
          <a:xfrm>
            <a:off x="6661150" y="2216150"/>
            <a:ext cx="1108075" cy="49847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t" anchorCtr="0">
            <a:spAutoFit/>
          </a:bodyPr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55" name="任意多边形 75779"/>
          <p:cNvSpPr/>
          <p:nvPr/>
        </p:nvSpPr>
        <p:spPr>
          <a:xfrm>
            <a:off x="615950" y="349250"/>
            <a:ext cx="6562725" cy="4422775"/>
          </a:xfrm>
          <a:custGeom>
            <a:avLst/>
            <a:gdLst/>
            <a:ahLst/>
            <a:cxnLst>
              <a:cxn ang="0">
                <a:pos x="1993951408" y="613962237"/>
              </a:cxn>
              <a:cxn ang="0">
                <a:pos x="1992382431" y="905598482"/>
              </a:cxn>
              <a:cxn ang="0">
                <a:pos x="0" y="905598482"/>
              </a:cxn>
              <a:cxn ang="0">
                <a:pos x="0" y="0"/>
              </a:cxn>
              <a:cxn ang="0">
                <a:pos x="1992382431" y="0"/>
              </a:cxn>
              <a:cxn ang="0">
                <a:pos x="1989058534" y="283712416"/>
              </a:cxn>
            </a:cxnLst>
            <a:pathLst>
              <a:path w="21600" h="21600">
                <a:moveTo>
                  <a:pt x="21600" y="14644"/>
                </a:moveTo>
                <a:cubicBezTo>
                  <a:pt x="21594" y="17103"/>
                  <a:pt x="21589" y="19141"/>
                  <a:pt x="21583" y="21600"/>
                </a:cubicBezTo>
                <a:lnTo>
                  <a:pt x="0" y="21600"/>
                </a:lnTo>
                <a:lnTo>
                  <a:pt x="0" y="0"/>
                </a:lnTo>
                <a:lnTo>
                  <a:pt x="21583" y="0"/>
                </a:lnTo>
                <a:cubicBezTo>
                  <a:pt x="21575" y="2217"/>
                  <a:pt x="21547" y="6767"/>
                  <a:pt x="21547" y="6767"/>
                </a:cubicBezTo>
              </a:path>
            </a:pathLst>
          </a:custGeom>
          <a:noFill/>
          <a:ln w="38100" cap="sq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9156" name="文本框 1"/>
          <p:cNvSpPr txBox="1"/>
          <p:nvPr/>
        </p:nvSpPr>
        <p:spPr>
          <a:xfrm>
            <a:off x="1173163" y="2816225"/>
            <a:ext cx="444182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>
                <a:latin typeface="Calibri" panose="020F0502020204030204" pitchFamily="34" charset="0"/>
                <a:cs typeface="Calibri" panose="020F0502020204030204" pitchFamily="34" charset="0"/>
              </a:rPr>
              <a:t>客服电话：</a:t>
            </a:r>
            <a:r>
              <a:rPr lang="en-US" altLang="zh-CN">
                <a:latin typeface="Calibri" panose="020F0502020204030204" pitchFamily="34" charset="0"/>
              </a:rPr>
              <a:t>0579-82722068</a:t>
            </a:r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zh-CN" altLang="en-US">
                <a:latin typeface="Calibri" panose="020F0502020204030204" pitchFamily="34" charset="0"/>
                <a:cs typeface="Calibri" panose="020F0502020204030204" pitchFamily="34" charset="0"/>
              </a:rPr>
              <a:t>负责人：王永硕</a:t>
            </a:r>
            <a:r>
              <a:rPr lang="en-US" altLang="zh-CN">
                <a:latin typeface="Calibri" panose="020F0502020204030204" pitchFamily="34" charset="0"/>
              </a:rPr>
              <a:t>/18853176033</a:t>
            </a:r>
            <a:endParaRPr lang="en-US" altLang="zh-CN">
              <a:latin typeface="Calibri" panose="020F0502020204030204" pitchFamily="34" charset="0"/>
            </a:endParaRPr>
          </a:p>
          <a:p>
            <a:r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负责人</a:t>
            </a:r>
            <a:r>
              <a:rPr lang="en-US" altLang="zh-CN">
                <a:latin typeface="Calibri" panose="020F0502020204030204" pitchFamily="34" charset="0"/>
              </a:rPr>
              <a:t>QQ</a:t>
            </a:r>
            <a:r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：</a:t>
            </a:r>
            <a:r>
              <a:rPr lang="en-US" altLang="zh-CN">
                <a:latin typeface="Calibri" panose="020F0502020204030204" pitchFamily="34" charset="0"/>
                <a:ea typeface="宋体" panose="02010600030101010101" pitchFamily="2" charset="-122"/>
              </a:rPr>
              <a:t>2429955076</a:t>
            </a:r>
            <a:endParaRPr lang="en-US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1375" y="2714625"/>
            <a:ext cx="5514975" cy="224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矩形 59407"/>
          <p:cNvSpPr/>
          <p:nvPr/>
        </p:nvSpPr>
        <p:spPr>
          <a:xfrm>
            <a:off x="315913" y="1588"/>
            <a:ext cx="1095375" cy="33655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 anchorCtr="0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登录指南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56665" y="2978780"/>
            <a:ext cx="274637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选择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搜索学校，或者直接录入学校名称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>
            <a:off x="4220205" y="3348355"/>
            <a:ext cx="390525" cy="21399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248535" y="3923020"/>
            <a:ext cx="197167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，输入账号和密码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4304030" y="3923030"/>
            <a:ext cx="360045" cy="17970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25" y="406400"/>
            <a:ext cx="6616700" cy="22383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6238240" y="1038225"/>
            <a:ext cx="218821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教师登录  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H="1" flipV="1">
            <a:off x="5466715" y="694055"/>
            <a:ext cx="640080" cy="4318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705" y="631825"/>
            <a:ext cx="8371205" cy="3988435"/>
          </a:xfrm>
          <a:prstGeom prst="rect">
            <a:avLst/>
          </a:prstGeom>
        </p:spPr>
      </p:pic>
      <p:sp>
        <p:nvSpPr>
          <p:cNvPr id="13314" name="矩形 59407"/>
          <p:cNvSpPr/>
          <p:nvPr/>
        </p:nvSpPr>
        <p:spPr>
          <a:xfrm>
            <a:off x="316230" y="1270"/>
            <a:ext cx="2701925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端页面介绍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68035" y="1405889"/>
            <a:ext cx="246570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修改个人资料或角色切换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7236460" y="771525"/>
            <a:ext cx="304800" cy="59245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537210" y="649605"/>
            <a:ext cx="643255" cy="3970655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3" name="文本框 2"/>
          <p:cNvSpPr txBox="1"/>
          <p:nvPr/>
        </p:nvSpPr>
        <p:spPr>
          <a:xfrm>
            <a:off x="495298" y="2033270"/>
            <a:ext cx="327025" cy="107632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0340" y="631825"/>
            <a:ext cx="358775" cy="396875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5" name="文本框 4"/>
          <p:cNvSpPr txBox="1"/>
          <p:nvPr/>
        </p:nvSpPr>
        <p:spPr>
          <a:xfrm>
            <a:off x="937891" y="405761"/>
            <a:ext cx="137858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导航菜单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28390" y="1405890"/>
            <a:ext cx="12166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功能区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81100" y="887730"/>
            <a:ext cx="7418070" cy="371348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cxnSp>
        <p:nvCxnSpPr>
          <p:cNvPr id="12" name="直接箭头连接符 11"/>
          <p:cNvCxnSpPr>
            <a:stCxn id="5" idx="1"/>
          </p:cNvCxnSpPr>
          <p:nvPr/>
        </p:nvCxnSpPr>
        <p:spPr>
          <a:xfrm flipH="1">
            <a:off x="395605" y="574040"/>
            <a:ext cx="542290" cy="41338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矩形 25600"/>
          <p:cNvSpPr/>
          <p:nvPr/>
        </p:nvSpPr>
        <p:spPr>
          <a:xfrm>
            <a:off x="127000" y="0"/>
            <a:ext cx="904875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 anchorCtr="0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平台角色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同侧圆角矩形 1"/>
          <p:cNvSpPr/>
          <p:nvPr/>
        </p:nvSpPr>
        <p:spPr>
          <a:xfrm>
            <a:off x="1797050" y="2032000"/>
            <a:ext cx="1276350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指导老师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1762125" y="1184275"/>
            <a:ext cx="1274763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学生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同侧圆角矩形 3"/>
          <p:cNvSpPr/>
          <p:nvPr/>
        </p:nvSpPr>
        <p:spPr>
          <a:xfrm>
            <a:off x="1031875" y="2838450"/>
            <a:ext cx="2554288" cy="695325"/>
          </a:xfrm>
          <a:prstGeom prst="round2SameRect">
            <a:avLst/>
          </a:prstGeom>
          <a:solidFill>
            <a:srgbClr val="FF00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实习负责人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（院级教务、专业负责人）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5" name="同侧圆角矩形 4"/>
          <p:cNvSpPr/>
          <p:nvPr/>
        </p:nvSpPr>
        <p:spPr>
          <a:xfrm>
            <a:off x="1006475" y="3935413"/>
            <a:ext cx="2784475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教务管理（校级、院级）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3125788" y="2252663"/>
            <a:ext cx="151288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2338" y="1679575"/>
            <a:ext cx="4068763" cy="101917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、岗位、报名审核；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、周日志批阅；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、实习报告批阅；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、实习成绩鉴定；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3676650" y="3148013"/>
            <a:ext cx="9620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3917950" y="4144963"/>
            <a:ext cx="7207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3073400" y="1393825"/>
            <a:ext cx="15113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30750" y="2794000"/>
            <a:ext cx="4070350" cy="10541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、发布实习计划（选择实习形式、制定实习要求， 编辑实习项目、关联指导老师）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、实践基地管理；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、查看统计报表；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29163" y="3943350"/>
            <a:ext cx="4071938" cy="9969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、导入基础信息；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查看统计报表；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0750" y="482600"/>
            <a:ext cx="4070350" cy="11366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、提交实习岗位或报名项目；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、提交周日志；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、上传实习报告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、提交成绩鉴定；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8" name="上箭头 17"/>
          <p:cNvSpPr/>
          <p:nvPr/>
        </p:nvSpPr>
        <p:spPr>
          <a:xfrm>
            <a:off x="2332038" y="3578225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9" name="上箭头 18"/>
          <p:cNvSpPr/>
          <p:nvPr/>
        </p:nvSpPr>
        <p:spPr>
          <a:xfrm>
            <a:off x="2332038" y="2524125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2" name="上下箭头 21"/>
          <p:cNvSpPr/>
          <p:nvPr/>
        </p:nvSpPr>
        <p:spPr>
          <a:xfrm>
            <a:off x="2344738" y="1708150"/>
            <a:ext cx="153988" cy="27146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矩形 59407"/>
          <p:cNvSpPr/>
          <p:nvPr/>
        </p:nvSpPr>
        <p:spPr>
          <a:xfrm>
            <a:off x="0" y="1588"/>
            <a:ext cx="4422775" cy="33655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 anchorCtr="0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一、发布实践教学计划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0450" y="762000"/>
            <a:ext cx="7021513" cy="3424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charset="-122"/>
                <a:ea typeface="文鼎中楷体" charset="-122"/>
                <a:cs typeface="文鼎中楷体" charset="-122"/>
                <a:sym typeface="Calibri" panose="020F0502020204030204" pitchFamily="34" charset="0"/>
              </a:rPr>
              <a:t>实习计划设置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charset="-122"/>
              <a:ea typeface="文鼎中楷体" charset="-122"/>
              <a:cs typeface="文鼎中楷体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charset="-122"/>
              <a:ea typeface="文鼎中楷体" charset="-122"/>
              <a:cs typeface="文鼎中楷体" charset="-122"/>
              <a:sym typeface="Calibri" panose="020F0502020204030204" pitchFamily="34" charset="0"/>
            </a:endParaRPr>
          </a:p>
          <a:p>
            <a:pPr marL="457200" marR="0" indent="-4572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点击“实践教学”导航菜单，进入实践教学功能模块；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457200" marR="0" indent="-4572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点击“实习计划”，创建计划内容；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457200" marR="0" indent="-4572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根据提示进行实习计划设置工作：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457200" marR="0" indent="-457200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     （1）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+mn-ea"/>
              </a:rPr>
              <a:t>设置参与形式及实习要求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；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457200" marR="0" indent="-457200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     （2）设置实习项目；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457200" marR="0" indent="-457200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     （3）分配指导老师；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ctr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文鼎中楷体" charset="-122"/>
              <a:ea typeface="文鼎中楷体" charset="-122"/>
              <a:cs typeface="文鼎中楷体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文本框 7"/>
          <p:cNvSpPr txBox="1"/>
          <p:nvPr/>
        </p:nvSpPr>
        <p:spPr>
          <a:xfrm>
            <a:off x="382588" y="26988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新建实习计划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38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2588" y="631825"/>
            <a:ext cx="8097837" cy="387985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7" name="直接箭头连接符 6"/>
          <p:cNvCxnSpPr/>
          <p:nvPr/>
        </p:nvCxnSpPr>
        <p:spPr>
          <a:xfrm flipH="1" flipV="1">
            <a:off x="513080" y="1283335"/>
            <a:ext cx="818515" cy="101854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658494" y="2268219"/>
            <a:ext cx="220916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实践教学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 flipV="1">
            <a:off x="1016635" y="1356994"/>
            <a:ext cx="805815" cy="76517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822450" y="1931035"/>
            <a:ext cx="26428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实习计划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 flipV="1">
            <a:off x="1691639" y="1087120"/>
            <a:ext cx="1035050" cy="44958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867660" y="1384935"/>
            <a:ext cx="19697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，创建实习计划</a:t>
            </a:r>
            <a:endParaRPr kumimoji="0" lang="en-US" altLang="zh-CN" kern="1200" cap="none" spc="0" normalizeH="0" baseline="0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8300" y="581025"/>
            <a:ext cx="8172450" cy="383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文本框 7"/>
          <p:cNvSpPr txBox="1"/>
          <p:nvPr/>
        </p:nvSpPr>
        <p:spPr>
          <a:xfrm>
            <a:off x="382588" y="26988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新建实习计划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2" name="文本框 1"/>
          <p:cNvSpPr txBox="1"/>
          <p:nvPr/>
        </p:nvSpPr>
        <p:spPr>
          <a:xfrm>
            <a:off x="5283200" y="1360488"/>
            <a:ext cx="2898775" cy="273843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defRPr/>
            </a:pP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编辑信息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buClrTx/>
              <a:buSzTx/>
              <a:defRPr/>
            </a:pP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填写计划名称</a:t>
            </a: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选择实习课程</a:t>
            </a: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选择参与班级</a:t>
            </a: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设置实习时间</a:t>
            </a: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选择负责老师</a:t>
            </a:r>
            <a:r>
              <a:rPr kumimoji="0" lang="en-US" altLang="zh-CN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(</a:t>
            </a:r>
            <a:r>
              <a:rPr kumimoji="0" lang="zh-CN" altLang="zh-CN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如果无需指导老师帮助编辑计划，此步骤跳过）</a:t>
            </a: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 marL="342900" marR="0" indent="-342900" defTabSz="914400">
              <a:buClrTx/>
              <a:buSzTx/>
              <a:buAutoNum type="arabicPeriod"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点击提交进行保存，进入第二步实习要求设置。</a:t>
            </a: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defTabSz="914400">
              <a:buClrTx/>
              <a:buSzTx/>
              <a:defRPr/>
            </a:pPr>
            <a:r>
              <a:rPr kumimoji="0" lang="zh-CN" altLang="en-US" sz="1400" b="0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说明：标</a:t>
            </a:r>
            <a:r>
              <a:rPr kumimoji="0" lang="en-US" altLang="zh-CN" sz="1400" b="0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*</a:t>
            </a:r>
            <a:r>
              <a:rPr kumimoji="0" lang="zh-CN" altLang="en-US" sz="1400" b="0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号为必填项</a:t>
            </a:r>
            <a:endParaRPr kumimoji="0" lang="zh-CN" altLang="en-US" sz="1400" b="0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1061720" y="2816225"/>
            <a:ext cx="473075" cy="16459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87043" y="4502150"/>
            <a:ext cx="676338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“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更多设置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中可以完善实习目的、实习内容等文字内容，为可选内容</a:t>
            </a:r>
            <a:endParaRPr kumimoji="0" lang="zh-CN" altLang="en-US" kern="1200" cap="none" spc="0" normalizeH="0" baseline="0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REFSHAPE" val="562139924"/>
</p:tagLst>
</file>

<file path=ppt/tags/tag2.xml><?xml version="1.0" encoding="utf-8"?>
<p:tagLst xmlns:p="http://schemas.openxmlformats.org/presentationml/2006/main">
  <p:tag name="REFSHAPE" val="874978956"/>
  <p:tag name="KSO_WM_UNIT_PLACING_PICTURE_USER_VIEWPORT" val="{&quot;height&quot;:6690,&quot;width&quot;:12660}"/>
</p:tagLst>
</file>

<file path=ppt/tags/tag3.xml><?xml version="1.0" encoding="utf-8"?>
<p:tagLst xmlns:p="http://schemas.openxmlformats.org/presentationml/2006/main">
  <p:tag name="KSO_WM_DOC_GUID" val="{40e25419-8c86-4ac2-8c71-9017832d4b4c}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2388</Words>
  <Application>WPS 演示</Application>
  <PresentationFormat>全屏显示(16:9)</PresentationFormat>
  <Paragraphs>254</Paragraphs>
  <Slides>32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32</vt:i4>
      </vt:variant>
    </vt:vector>
  </HeadingPairs>
  <TitlesOfParts>
    <vt:vector size="44" baseType="lpstr">
      <vt:lpstr>Arial</vt:lpstr>
      <vt:lpstr>宋体</vt:lpstr>
      <vt:lpstr>Wingdings</vt:lpstr>
      <vt:lpstr>Calibri</vt:lpstr>
      <vt:lpstr>微软雅黑</vt:lpstr>
      <vt:lpstr>文鼎中楷体</vt:lpstr>
      <vt:lpstr>Arial Unicode MS</vt:lpstr>
      <vt:lpstr>Office 主题</vt:lpstr>
      <vt:lpstr>Office 主题 - Default</vt:lpstr>
      <vt:lpstr>1_Office 主题 - Default</vt:lpstr>
      <vt:lpstr>3_Office 主题 - Default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心凉的感觉</cp:lastModifiedBy>
  <cp:revision>360</cp:revision>
  <dcterms:created xsi:type="dcterms:W3CDTF">2017-01-09T09:44:00Z</dcterms:created>
  <dcterms:modified xsi:type="dcterms:W3CDTF">2021-04-15T02:02:22Z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2052-11.1.0.10356</vt:lpwstr>
  </property>
  <property fmtid="{D5CDD505-2E9C-101B-9397-08002B2CF9AE}" pid="3" name="ICV">
    <vt:lpwstr>6892F54C76A54FF281FEC1D6CFBE91EA</vt:lpwstr>
  </property>
</Properties>
</file>