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charts/colors2.xml" ContentType="application/vnd.ms-office.chartcolorstyl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2.xml" ContentType="application/vnd.openxmlformats-officedocument.presentationml.notesSlide+xml"/>
  <Override PartName="/ppt/charts/colors1.xml" ContentType="application/vnd.ms-office.chartcolorstyl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01" r:id="rId2"/>
    <p:sldId id="500" r:id="rId3"/>
    <p:sldId id="501" r:id="rId4"/>
    <p:sldId id="486" r:id="rId5"/>
    <p:sldId id="466" r:id="rId6"/>
    <p:sldId id="503" r:id="rId7"/>
    <p:sldId id="489" r:id="rId8"/>
    <p:sldId id="498" r:id="rId9"/>
    <p:sldId id="502" r:id="rId10"/>
    <p:sldId id="492" r:id="rId11"/>
    <p:sldId id="476" r:id="rId12"/>
    <p:sldId id="481" r:id="rId13"/>
    <p:sldId id="475" r:id="rId14"/>
    <p:sldId id="480" r:id="rId15"/>
    <p:sldId id="507" r:id="rId16"/>
    <p:sldId id="468" r:id="rId17"/>
    <p:sldId id="451" r:id="rId18"/>
    <p:sldId id="454" r:id="rId19"/>
    <p:sldId id="469" r:id="rId20"/>
    <p:sldId id="494" r:id="rId21"/>
    <p:sldId id="508" r:id="rId22"/>
    <p:sldId id="428" r:id="rId23"/>
  </p:sldIdLst>
  <p:sldSz cx="9144000" cy="5143500" type="screen16x9"/>
  <p:notesSz cx="6858000" cy="9144000"/>
  <p:custDataLst>
    <p:tags r:id="rId26"/>
  </p:custDataLst>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 xmlns:p15="http://schemas.microsoft.com/office/powerpoint/2012/main">
        <p15:guide id="1" orient="horz" pos="1030">
          <p15:clr>
            <a:srgbClr val="A4A3A4"/>
          </p15:clr>
        </p15:guide>
        <p15:guide id="2" pos="2290">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卢卢" initials="卢卢" lastIdx="1" clrIdx="0">
    <p:extLst>
      <p:ext uri="{19B8F6BF-5375-455C-9EA6-DF929625EA0E}">
        <p15:presenceInfo xmlns="" xmlns:p15="http://schemas.microsoft.com/office/powerpoint/2012/main" userId="卢卢"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0"/>
      </p:ext>
    </p:extLst>
  </p:showPr>
  <p:clrMru>
    <a:srgbClr val="0099CC"/>
    <a:srgbClr val="FF99FF"/>
    <a:srgbClr val="6699FF"/>
    <a:srgbClr val="2D89CA"/>
    <a:srgbClr val="E8EAE9"/>
    <a:srgbClr val="0070C0"/>
    <a:srgbClr val="FCFCFC"/>
    <a:srgbClr val="D43E01"/>
    <a:srgbClr val="EED56C"/>
    <a:srgbClr val="CCD0D1"/>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27F97BB-C833-4FB7-BDE5-3F7075034690}" styleName="主题样式 2 - 强调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06" autoAdjust="0"/>
    <p:restoredTop sz="94089" autoAdjust="0"/>
  </p:normalViewPr>
  <p:slideViewPr>
    <p:cSldViewPr>
      <p:cViewPr varScale="1">
        <p:scale>
          <a:sx n="88" d="100"/>
          <a:sy n="88" d="100"/>
        </p:scale>
        <p:origin x="-696" y="-102"/>
      </p:cViewPr>
      <p:guideLst>
        <p:guide orient="horz" pos="1030"/>
        <p:guide pos="2290"/>
      </p:guideLst>
    </p:cSldViewPr>
  </p:slideViewPr>
  <p:outlineViewPr>
    <p:cViewPr>
      <p:scale>
        <a:sx n="33" d="100"/>
        <a:sy n="33" d="100"/>
      </p:scale>
      <p:origin x="0" y="1002"/>
    </p:cViewPr>
  </p:outlineViewPr>
  <p:notesTextViewPr>
    <p:cViewPr>
      <p:scale>
        <a:sx n="125" d="100"/>
        <a:sy n="125" d="100"/>
      </p:scale>
      <p:origin x="0" y="0"/>
    </p:cViewPr>
  </p:notesTextViewPr>
  <p:sorterViewPr>
    <p:cViewPr>
      <p:scale>
        <a:sx n="100" d="100"/>
        <a:sy n="100" d="100"/>
      </p:scale>
      <p:origin x="0" y="0"/>
    </p:cViewPr>
  </p:sorterViewPr>
  <p:notesViewPr>
    <p:cSldViewPr>
      <p:cViewPr varScale="1">
        <p:scale>
          <a:sx n="62" d="100"/>
          <a:sy n="62" d="100"/>
        </p:scale>
        <p:origin x="3226" y="67"/>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tx>
        <c:rich>
          <a:bodyPr rot="0" spcFirstLastPara="1" vertOverflow="ellipsis" vert="horz" wrap="square" anchor="ctr" anchorCtr="1"/>
          <a:lstStyle/>
          <a:p>
            <a:pPr>
              <a:defRPr sz="2200" b="0" i="0" u="none" strike="noStrike" kern="1200" cap="none" spc="0" normalizeH="0" baseline="0">
                <a:solidFill>
                  <a:schemeClr val="tx1"/>
                </a:solidFill>
                <a:latin typeface="+mj-lt"/>
                <a:ea typeface="+mj-ea"/>
                <a:cs typeface="+mj-cs"/>
              </a:defRPr>
            </a:pPr>
            <a:r>
              <a:rPr lang="zh-CN" dirty="0">
                <a:solidFill>
                  <a:schemeClr val="tx1"/>
                </a:solidFill>
              </a:rPr>
              <a:t>主营业务收入额</a:t>
            </a:r>
          </a:p>
        </c:rich>
      </c:tx>
      <c:layout/>
      <c:spPr>
        <a:noFill/>
        <a:ln>
          <a:noFill/>
        </a:ln>
        <a:effectLst/>
      </c:spPr>
    </c:title>
    <c:plotArea>
      <c:layout/>
      <c:barChart>
        <c:barDir val="col"/>
        <c:grouping val="clustered"/>
        <c:ser>
          <c:idx val="0"/>
          <c:order val="0"/>
          <c:tx>
            <c:strRef>
              <c:f>Sheet1!$B$1</c:f>
              <c:strCache>
                <c:ptCount val="1"/>
                <c:pt idx="0">
                  <c:v>主营业务收入额</c:v>
                </c:pt>
              </c:strCache>
            </c:strRef>
          </c:tx>
          <c:spPr>
            <a:solidFill>
              <a:schemeClr val="accent1"/>
            </a:solidFill>
            <a:ln>
              <a:noFill/>
            </a:ln>
            <a:effectLst/>
          </c:spPr>
          <c:dLbls>
            <c:delete val="1"/>
          </c:dLbls>
          <c:cat>
            <c:strRef>
              <c:f>Sheet1!$A$2:$A$6</c:f>
              <c:strCache>
                <c:ptCount val="5"/>
                <c:pt idx="0">
                  <c:v>第一年</c:v>
                </c:pt>
                <c:pt idx="1">
                  <c:v>第二年</c:v>
                </c:pt>
                <c:pt idx="2">
                  <c:v>第三年</c:v>
                </c:pt>
                <c:pt idx="3">
                  <c:v>第四年</c:v>
                </c:pt>
                <c:pt idx="4">
                  <c:v>第五年</c:v>
                </c:pt>
              </c:strCache>
            </c:strRef>
          </c:cat>
          <c:val>
            <c:numRef>
              <c:f>Sheet1!$B$2:$B$6</c:f>
              <c:numCache>
                <c:formatCode>General</c:formatCode>
                <c:ptCount val="5"/>
                <c:pt idx="0">
                  <c:v>892.5</c:v>
                </c:pt>
                <c:pt idx="1">
                  <c:v>1232.5</c:v>
                </c:pt>
                <c:pt idx="2">
                  <c:v>1615</c:v>
                </c:pt>
                <c:pt idx="3">
                  <c:v>2040</c:v>
                </c:pt>
                <c:pt idx="4">
                  <c:v>2507.5</c:v>
                </c:pt>
              </c:numCache>
            </c:numRef>
          </c:val>
          <c:extLst xmlns:c16r2="http://schemas.microsoft.com/office/drawing/2015/06/chart">
            <c:ext xmlns:c16="http://schemas.microsoft.com/office/drawing/2014/chart" uri="{C3380CC4-5D6E-409C-BE32-E72D297353CC}">
              <c16:uniqueId val="{00000000-556E-4749-BB1E-542EF68C0865}"/>
            </c:ext>
          </c:extLst>
        </c:ser>
        <c:dLbls>
          <c:showVal val="1"/>
        </c:dLbls>
        <c:gapWidth val="199"/>
        <c:axId val="194305024"/>
        <c:axId val="205808384"/>
      </c:barChart>
      <c:catAx>
        <c:axId val="194305024"/>
        <c:scaling>
          <c:orientation val="minMax"/>
        </c:scaling>
        <c:axPos val="b"/>
        <c:numFmt formatCode="General" sourceLinked="1"/>
        <c:maj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solidFill>
                <a:latin typeface="+mn-lt"/>
                <a:ea typeface="+mn-ea"/>
                <a:cs typeface="+mn-cs"/>
              </a:defRPr>
            </a:pPr>
            <a:endParaRPr lang="zh-CN"/>
          </a:p>
        </c:txPr>
        <c:crossAx val="205808384"/>
        <c:crosses val="autoZero"/>
        <c:auto val="1"/>
        <c:lblAlgn val="ctr"/>
        <c:lblOffset val="100"/>
      </c:catAx>
      <c:valAx>
        <c:axId val="205808384"/>
        <c:scaling>
          <c:orientation val="minMax"/>
        </c:scaling>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zh-CN" altLang="en-US" dirty="0">
                    <a:solidFill>
                      <a:schemeClr val="tx1"/>
                    </a:solidFill>
                  </a:rPr>
                  <a:t>单位：万元</a:t>
                </a:r>
              </a:p>
            </c:rich>
          </c:tx>
          <c:layout>
            <c:manualLayout>
              <c:xMode val="edge"/>
              <c:yMode val="edge"/>
              <c:x val="1.8371801281339167E-2"/>
              <c:y val="0.39479629060603011"/>
            </c:manualLayout>
          </c:layout>
          <c:spPr>
            <a:noFill/>
            <a:ln>
              <a:noFill/>
            </a:ln>
            <a:effectLst/>
          </c:spPr>
        </c:title>
        <c:numFmt formatCode="General" sourceLinked="1"/>
        <c:maj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Times New Roman" pitchFamily="18" charset="0"/>
                <a:ea typeface="+mn-ea"/>
                <a:cs typeface="Times New Roman" pitchFamily="18" charset="0"/>
              </a:defRPr>
            </a:pPr>
            <a:endParaRPr lang="zh-CN"/>
          </a:p>
        </c:txPr>
        <c:crossAx val="19430502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title>
      <c:tx>
        <c:rich>
          <a:bodyPr rot="0" spcFirstLastPara="1" vertOverflow="ellipsis" vert="horz" wrap="square" anchor="ctr" anchorCtr="1"/>
          <a:lstStyle/>
          <a:p>
            <a:pPr>
              <a:defRPr lang="zh-CN" sz="2200" b="0" i="0" u="none" strike="noStrike" kern="1200" cap="none" spc="0" normalizeH="0" baseline="0">
                <a:solidFill>
                  <a:schemeClr val="tx1"/>
                </a:solidFill>
                <a:latin typeface="+mj-lt"/>
                <a:ea typeface="+mj-ea"/>
                <a:cs typeface="+mj-cs"/>
              </a:defRPr>
            </a:pPr>
            <a:r>
              <a:rPr lang="zh-CN" sz="2200" b="0" i="0" u="none" strike="noStrike" kern="1200" cap="none" spc="0" normalizeH="0" baseline="0">
                <a:solidFill>
                  <a:schemeClr val="tx1"/>
                </a:solidFill>
                <a:latin typeface="+mj-lt"/>
                <a:ea typeface="+mj-ea"/>
                <a:cs typeface="+mj-cs"/>
              </a:rPr>
              <a:t>销售净利润率</a:t>
            </a:r>
          </a:p>
        </c:rich>
      </c:tx>
      <c:layout/>
      <c:spPr>
        <a:noFill/>
        <a:ln>
          <a:noFill/>
        </a:ln>
        <a:effectLst/>
      </c:spPr>
    </c:title>
    <c:plotArea>
      <c:layout/>
      <c:lineChart>
        <c:grouping val="standard"/>
        <c:ser>
          <c:idx val="0"/>
          <c:order val="0"/>
          <c:tx>
            <c:strRef>
              <c:f>Sheet1!$B$1</c:f>
              <c:strCache>
                <c:ptCount val="1"/>
                <c:pt idx="0">
                  <c:v>销售净利润率</c:v>
                </c:pt>
              </c:strCache>
            </c:strRef>
          </c:tx>
          <c:spPr>
            <a:ln w="38100" cap="flat" cmpd="sng" algn="ctr">
              <a:solidFill>
                <a:srgbClr val="0070C0"/>
              </a:solidFill>
              <a:miter lim="800000"/>
            </a:ln>
            <a:effectLst/>
          </c:spPr>
          <c:marker>
            <c:symbol val="none"/>
          </c:marker>
          <c:dLbls>
            <c:delete val="1"/>
          </c:dLbls>
          <c:cat>
            <c:strRef>
              <c:f>Sheet1!$A$2:$A$6</c:f>
              <c:strCache>
                <c:ptCount val="5"/>
                <c:pt idx="0">
                  <c:v>第一年</c:v>
                </c:pt>
                <c:pt idx="1">
                  <c:v>第二年</c:v>
                </c:pt>
                <c:pt idx="2">
                  <c:v>第三年</c:v>
                </c:pt>
                <c:pt idx="3">
                  <c:v>第四年</c:v>
                </c:pt>
                <c:pt idx="4">
                  <c:v>第五年</c:v>
                </c:pt>
              </c:strCache>
            </c:strRef>
          </c:cat>
          <c:val>
            <c:numRef>
              <c:f>Sheet1!$B$2:$B$6</c:f>
              <c:numCache>
                <c:formatCode>General</c:formatCode>
                <c:ptCount val="5"/>
                <c:pt idx="0">
                  <c:v>23.32</c:v>
                </c:pt>
                <c:pt idx="1">
                  <c:v>25</c:v>
                </c:pt>
                <c:pt idx="2">
                  <c:v>26.51</c:v>
                </c:pt>
                <c:pt idx="3">
                  <c:v>26.85</c:v>
                </c:pt>
                <c:pt idx="4">
                  <c:v>26.85</c:v>
                </c:pt>
              </c:numCache>
            </c:numRef>
          </c:val>
          <c:extLst xmlns:c16r2="http://schemas.microsoft.com/office/drawing/2015/06/chart">
            <c:ext xmlns:c16="http://schemas.microsoft.com/office/drawing/2014/chart" uri="{C3380CC4-5D6E-409C-BE32-E72D297353CC}">
              <c16:uniqueId val="{00000000-4FDF-4A71-964F-FB292AF23B63}"/>
            </c:ext>
          </c:extLst>
        </c:ser>
        <c:dLbls>
          <c:showVal val="1"/>
        </c:dLbls>
        <c:marker val="1"/>
        <c:axId val="205842304"/>
        <c:axId val="205843840"/>
      </c:lineChart>
      <c:catAx>
        <c:axId val="205842304"/>
        <c:scaling>
          <c:orientation val="minMax"/>
        </c:scaling>
        <c:axPos val="b"/>
        <c:majorGridlines>
          <c:spPr>
            <a:ln w="9525" cap="flat" cmpd="sng" algn="ctr">
              <a:solidFill>
                <a:schemeClr val="tx1">
                  <a:lumMod val="15000"/>
                  <a:lumOff val="85000"/>
                  <a:alpha val="32000"/>
                </a:schemeClr>
              </a:solidFill>
              <a:round/>
            </a:ln>
            <a:effectLst/>
          </c:spPr>
        </c:majorGridlines>
        <c:numFmt formatCode="General" sourceLinked="1"/>
        <c:maj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zh-CN"/>
          </a:p>
        </c:txPr>
        <c:crossAx val="205843840"/>
        <c:crosses val="autoZero"/>
        <c:auto val="1"/>
        <c:lblAlgn val="ctr"/>
        <c:lblOffset val="100"/>
      </c:catAx>
      <c:valAx>
        <c:axId val="205843840"/>
        <c:scaling>
          <c:orientation val="minMax"/>
        </c:scaling>
        <c:axPos val="l"/>
        <c:majorGridlines>
          <c:spPr>
            <a:ln w="9525" cap="flat" cmpd="sng" algn="ctr">
              <a:solidFill>
                <a:schemeClr val="tx1">
                  <a:lumMod val="15000"/>
                  <a:lumOff val="85000"/>
                  <a:alpha val="32000"/>
                </a:schemeClr>
              </a:solidFill>
              <a:round/>
            </a:ln>
            <a:effectLst/>
          </c:spPr>
        </c:majorGridlines>
        <c:title>
          <c:tx>
            <c:rich>
              <a:bodyPr rot="-5400000" spcFirstLastPara="1" vertOverflow="ellipsis" vert="horz" wrap="square" anchor="ctr" anchorCtr="1"/>
              <a:lstStyle/>
              <a:p>
                <a:pPr>
                  <a:defRPr lang="zh-CN" altLang="en-US" sz="1197" b="0" i="0" u="none" strike="noStrike" kern="1200" cap="all" baseline="0" dirty="0" smtClean="0">
                    <a:solidFill>
                      <a:schemeClr val="tx1"/>
                    </a:solidFill>
                    <a:latin typeface="+mn-lt"/>
                    <a:ea typeface="+mn-ea"/>
                    <a:cs typeface="+mn-cs"/>
                  </a:defRPr>
                </a:pPr>
                <a:r>
                  <a:rPr lang="zh-CN" altLang="en-US" sz="1197" b="0" i="0" u="none" strike="noStrike" kern="1200" cap="all" baseline="0" dirty="0">
                    <a:solidFill>
                      <a:schemeClr val="tx1"/>
                    </a:solidFill>
                    <a:latin typeface="+mn-lt"/>
                    <a:ea typeface="+mn-ea"/>
                    <a:cs typeface="+mn-cs"/>
                  </a:rPr>
                  <a:t>单位：%</a:t>
                </a:r>
              </a:p>
            </c:rich>
          </c:tx>
          <c:layout/>
          <c:spPr>
            <a:noFill/>
            <a:ln>
              <a:noFill/>
            </a:ln>
            <a:effectLst/>
          </c:spPr>
        </c:title>
        <c:numFmt formatCode="General" sourceLinked="1"/>
        <c:majorTickMark val="none"/>
        <c:tickLblPos val="nextTo"/>
        <c:spPr>
          <a:noFill/>
          <a:ln w="3175" cap="flat" cmpd="sng" algn="ctr">
            <a:solidFill>
              <a:schemeClr val="tx1">
                <a:lumMod val="15000"/>
                <a:lumOff val="85000"/>
              </a:schemeClr>
            </a:solidFill>
            <a:round/>
            <a:tailEnd type="none" w="med" len="lg"/>
          </a:ln>
          <a:effectLst/>
        </c:spPr>
        <c:txPr>
          <a:bodyPr rot="-60000000" spcFirstLastPara="1" vertOverflow="ellipsis" vert="horz" wrap="square" anchor="ctr" anchorCtr="1"/>
          <a:lstStyle/>
          <a:p>
            <a:pPr>
              <a:defRPr sz="1197" b="0" i="0" u="none" strike="noStrike" kern="1200" baseline="0">
                <a:solidFill>
                  <a:schemeClr val="tx1"/>
                </a:solidFill>
                <a:latin typeface="Times New Roman" pitchFamily="18" charset="0"/>
                <a:ea typeface="+mn-ea"/>
                <a:cs typeface="Times New Roman" pitchFamily="18" charset="0"/>
              </a:defRPr>
            </a:pPr>
            <a:endParaRPr lang="zh-CN"/>
          </a:p>
        </c:txPr>
        <c:crossAx val="205842304"/>
        <c:crosses val="autoZero"/>
        <c:crossBetween val="between"/>
      </c:valAx>
      <c:spPr>
        <a:noFill/>
        <a:ln>
          <a:noFill/>
        </a:ln>
        <a:effectLst/>
      </c:spPr>
    </c:plotArea>
    <c:plotVisOnly val="1"/>
    <c:dispBlanksAs val="gap"/>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38100"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8"/>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b="0" kern="1200" cap="none" spc="0" normalizeH="0" baseline="0"/>
  </cs:title>
  <cs:trendline>
    <cs:lnRef idx="0">
      <cs:styleClr val="auto"/>
    </cs:lnRef>
    <cs:fillRef idx="0"/>
    <cs:effectRef idx="0"/>
    <cs:fontRef idx="minor">
      <a:schemeClr val="dk1"/>
    </cs:fontRef>
    <cs:spPr>
      <a:ln w="19050" cap="rnd">
        <a:solidFill>
          <a:schemeClr val="ph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37">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38100" cap="flat" cmpd="dbl" algn="ctr">
        <a:solidFill>
          <a:schemeClr val="phClr"/>
        </a:solidFill>
        <a:miter lim="800000"/>
      </a:ln>
    </cs:spPr>
  </cs:dataPointLine>
  <cs:dataPointMarker>
    <cs:lnRef idx="0">
      <cs:styleClr val="auto"/>
    </cs:lnRef>
    <cs:fillRef idx="0">
      <cs:styleClr val="auto"/>
    </cs:fillRef>
    <cs:effectRef idx="0"/>
    <cs:fontRef idx="minor">
      <a:schemeClr val="tx1"/>
    </cs:fontRef>
    <cs:spPr>
      <a:solidFill>
        <a:schemeClr val="phClr"/>
      </a:solidFill>
      <a:ln w="9525" cap="flat" cmpd="sng" algn="ctr">
        <a:solidFill>
          <a:schemeClr val="lt1"/>
        </a:solidFill>
        <a:round/>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tx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tx1"/>
    </cs:fontRef>
    <cs:spPr>
      <a:ln w="9525">
        <a:solidFill>
          <a:schemeClr val="tx1">
            <a:lumMod val="35000"/>
            <a:lumOff val="65000"/>
          </a:schemeClr>
        </a:solidFill>
      </a:ln>
    </cs:spPr>
  </cs:dropLine>
  <cs:errorBar>
    <cs:lnRef idx="0"/>
    <cs:fillRef idx="0"/>
    <cs:effectRef idx="0"/>
    <cs:fontRef idx="minor">
      <a:schemeClr val="tx1"/>
    </cs:fontRef>
    <cs:spPr>
      <a:ln w="9525">
        <a:solidFill>
          <a:schemeClr val="tx1">
            <a:lumMod val="65000"/>
            <a:lumOff val="35000"/>
          </a:schemeClr>
        </a:solidFill>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alpha val="32000"/>
          </a:schemeClr>
        </a:solidFill>
        <a:round/>
      </a:ln>
    </cs:spPr>
  </cs:gridlineMajor>
  <cs:gridlineMinor>
    <cs:lnRef idx="0"/>
    <cs:fillRef idx="0"/>
    <cs:effectRef idx="0"/>
    <cs:fontRef idx="minor">
      <a:schemeClr val="tx1"/>
    </cs:fontRef>
    <cs:spPr>
      <a:ln>
        <a:solidFill>
          <a:schemeClr val="tx1">
            <a:lumMod val="5000"/>
            <a:lumOff val="95000"/>
            <a:alpha val="32000"/>
          </a:schemeClr>
        </a:solidFill>
      </a:ln>
    </cs:spPr>
  </cs:gridlineMinor>
  <cs:hiLoLine>
    <cs:lnRef idx="0"/>
    <cs:fillRef idx="0"/>
    <cs:effectRef idx="0"/>
    <cs:fontRef idx="minor">
      <a:schemeClr val="tx1"/>
    </cs:fontRef>
    <cs:spPr>
      <a:ln w="9525">
        <a:solidFill>
          <a:schemeClr val="tx1"/>
        </a:solidFill>
      </a:ln>
    </cs:spPr>
  </cs:hiLoLine>
  <cs:leaderLine>
    <cs:lnRef idx="0"/>
    <cs:fillRef idx="0"/>
    <cs:effectRef idx="0"/>
    <cs:fontRef idx="minor">
      <a:schemeClr val="tx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cs:fontRef>
    <cs:spPr>
      <a:ln w="3175" cap="flat" cmpd="sng" algn="ctr">
        <a:solidFill>
          <a:schemeClr val="tx1">
            <a:lumMod val="15000"/>
            <a:lumOff val="85000"/>
          </a:schemeClr>
        </a:solidFill>
        <a:round/>
        <a:tailEnd type="none" w="med" len="lg"/>
      </a:ln>
    </cs:spPr>
    <cs:defRPr sz="1197" kern="1200"/>
  </cs:seriesAxis>
  <cs:seriesLine>
    <cs:lnRef idx="0"/>
    <cs:fillRef idx="0"/>
    <cs:effectRef idx="0"/>
    <cs:fontRef idx="minor">
      <a:schemeClr val="tx1"/>
    </cs:fontRef>
    <cs:spPr>
      <a:ln w="9525">
        <a:solidFill>
          <a:schemeClr val="tx1">
            <a:lumMod val="35000"/>
            <a:lumOff val="65000"/>
          </a:schemeClr>
        </a:solidFill>
      </a:ln>
    </cs:spPr>
  </cs:seriesLine>
  <cs:title>
    <cs:lnRef idx="0"/>
    <cs:fillRef idx="0"/>
    <cs:effectRef idx="0"/>
    <cs:fontRef idx="minor">
      <a:schemeClr val="tx1">
        <a:lumMod val="50000"/>
        <a:lumOff val="50000"/>
      </a:schemeClr>
    </cs:fontRef>
    <cs:defRPr sz="2200" b="1" kern="1200" cap="all" spc="150" baseline="0"/>
  </cs:title>
  <cs:trendline>
    <cs:lnRef idx="0">
      <cs:styleClr val="auto"/>
    </cs:lnRef>
    <cs:fillRef idx="0"/>
    <cs:effectRef idx="0"/>
    <cs:fontRef idx="minor">
      <a:schemeClr val="tx1"/>
    </cs:fontRef>
    <cs:spPr>
      <a:ln w="12700" cap="rnd"/>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3175" cap="flat" cmpd="sng" algn="ctr">
        <a:solidFill>
          <a:schemeClr val="tx1">
            <a:lumMod val="15000"/>
            <a:lumOff val="85000"/>
          </a:schemeClr>
        </a:solidFill>
        <a:round/>
        <a:tailEnd type="none" w="med" len="lg"/>
      </a:ln>
    </cs:spPr>
    <cs:defRPr sz="1197" kern="1200"/>
  </cs:valueAxis>
  <cs:wall>
    <cs:lnRef idx="0"/>
    <cs:fillRef idx="0"/>
    <cs:effectRef idx="0"/>
    <cs:fontRef idx="minor">
      <a:schemeClr val="tx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宋体" pitchFamily="2" charset="-122"/>
              </a:defRPr>
            </a:lvl1pPr>
          </a:lstStyle>
          <a:p>
            <a:pPr>
              <a:defRPr/>
            </a:pPr>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ea typeface="宋体" pitchFamily="2" charset="-122"/>
              </a:defRPr>
            </a:lvl1pPr>
          </a:lstStyle>
          <a:p>
            <a:pPr>
              <a:defRPr/>
            </a:pPr>
            <a:fld id="{144E61EA-6077-49A6-ABAE-54100B55E447}" type="datetimeFigureOut">
              <a:rPr lang="zh-CN" altLang="en-US"/>
              <a:pPr>
                <a:defRPr/>
              </a:pPr>
              <a:t>2018/8/24 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ea typeface="宋体" pitchFamily="2" charset="-122"/>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ea typeface="宋体" pitchFamily="2" charset="-122"/>
              </a:defRPr>
            </a:lvl1pPr>
          </a:lstStyle>
          <a:p>
            <a:pPr>
              <a:defRPr/>
            </a:pPr>
            <a:fld id="{C8DD268A-B706-4994-ABE9-AC21B845D959}" type="slidenum">
              <a:rPr lang="zh-CN" altLang="en-US"/>
              <a:pPr>
                <a:defRPr/>
              </a:pPr>
              <a:t>‹#›</a:t>
            </a:fld>
            <a:endParaRPr lang="zh-CN" altLang="en-US"/>
          </a:p>
        </p:txBody>
      </p:sp>
    </p:spTree>
    <p:extLst>
      <p:ext uri="{BB962C8B-B14F-4D97-AF65-F5344CB8AC3E}">
        <p14:creationId xmlns="" xmlns:p14="http://schemas.microsoft.com/office/powerpoint/2010/main" val="33063374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ea typeface="微软雅黑" pitchFamily="34"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ea typeface="微软雅黑" pitchFamily="34" charset="-122"/>
              </a:defRPr>
            </a:lvl1pPr>
          </a:lstStyle>
          <a:p>
            <a:pPr>
              <a:defRPr/>
            </a:pPr>
            <a:fld id="{822B126A-6D97-44B0-A896-40883F8EE8C9}" type="datetimeFigureOut">
              <a:rPr lang="zh-CN" altLang="en-US"/>
              <a:pPr>
                <a:defRPr/>
              </a:pPr>
              <a:t>2018/8/24 Friday</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ea typeface="微软雅黑" pitchFamily="34"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ea typeface="微软雅黑" pitchFamily="34" charset="-122"/>
              </a:defRPr>
            </a:lvl1pPr>
          </a:lstStyle>
          <a:p>
            <a:pPr>
              <a:defRPr/>
            </a:pPr>
            <a:fld id="{E952F641-710F-4B4F-8729-FE7F95118ADD}" type="slidenum">
              <a:rPr lang="zh-CN" altLang="en-US"/>
              <a:pPr>
                <a:defRPr/>
              </a:pPr>
              <a:t>‹#›</a:t>
            </a:fld>
            <a:endParaRPr lang="zh-CN" altLang="en-US"/>
          </a:p>
        </p:txBody>
      </p:sp>
    </p:spTree>
    <p:extLst>
      <p:ext uri="{BB962C8B-B14F-4D97-AF65-F5344CB8AC3E}">
        <p14:creationId xmlns="" xmlns:p14="http://schemas.microsoft.com/office/powerpoint/2010/main" val="42073532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微软雅黑" pitchFamily="34" charset="-122"/>
        <a:cs typeface="+mn-cs"/>
      </a:defRPr>
    </a:lvl1pPr>
    <a:lvl2pPr marL="457200" algn="l" rtl="0" eaLnBrk="0" fontAlgn="base" hangingPunct="0">
      <a:spcBef>
        <a:spcPct val="30000"/>
      </a:spcBef>
      <a:spcAft>
        <a:spcPct val="0"/>
      </a:spcAft>
      <a:defRPr sz="1200" kern="1200">
        <a:solidFill>
          <a:schemeClr val="tx1"/>
        </a:solidFill>
        <a:latin typeface="+mn-lt"/>
        <a:ea typeface="微软雅黑" pitchFamily="34" charset="-122"/>
        <a:cs typeface="+mn-cs"/>
      </a:defRPr>
    </a:lvl2pPr>
    <a:lvl3pPr marL="914400" algn="l" rtl="0" eaLnBrk="0" fontAlgn="base" hangingPunct="0">
      <a:spcBef>
        <a:spcPct val="30000"/>
      </a:spcBef>
      <a:spcAft>
        <a:spcPct val="0"/>
      </a:spcAft>
      <a:defRPr sz="1200" kern="1200">
        <a:solidFill>
          <a:schemeClr val="tx1"/>
        </a:solidFill>
        <a:latin typeface="+mn-lt"/>
        <a:ea typeface="微软雅黑" pitchFamily="34" charset="-122"/>
        <a:cs typeface="+mn-cs"/>
      </a:defRPr>
    </a:lvl3pPr>
    <a:lvl4pPr marL="1371600" algn="l" rtl="0" eaLnBrk="0" fontAlgn="base" hangingPunct="0">
      <a:spcBef>
        <a:spcPct val="30000"/>
      </a:spcBef>
      <a:spcAft>
        <a:spcPct val="0"/>
      </a:spcAft>
      <a:defRPr sz="1200" kern="1200">
        <a:solidFill>
          <a:schemeClr val="tx1"/>
        </a:solidFill>
        <a:latin typeface="+mn-lt"/>
        <a:ea typeface="微软雅黑" pitchFamily="34" charset="-122"/>
        <a:cs typeface="+mn-cs"/>
      </a:defRPr>
    </a:lvl4pPr>
    <a:lvl5pPr marL="1828800" algn="l" rtl="0" eaLnBrk="0" fontAlgn="base" hangingPunct="0">
      <a:spcBef>
        <a:spcPct val="30000"/>
      </a:spcBef>
      <a:spcAft>
        <a:spcPct val="0"/>
      </a:spcAft>
      <a:defRPr sz="1200" kern="1200">
        <a:solidFill>
          <a:schemeClr val="tx1"/>
        </a:solidFill>
        <a:latin typeface="+mn-lt"/>
        <a:ea typeface="微软雅黑"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8675"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a:t>各位评委老师好，我们是新农村木塑环保工程项目团队，我是项目的主讲人卢文玉，下面由我来给大家介绍我们的项目</a:t>
            </a:r>
          </a:p>
        </p:txBody>
      </p:sp>
      <p:sp>
        <p:nvSpPr>
          <p:cNvPr id="28676"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7C3ECBE2-6A33-4BF6-BEAD-A44B553C3C38}" type="slidenum">
              <a:rPr lang="zh-CN" altLang="en-US" smtClean="0">
                <a:ea typeface="微软雅黑" pitchFamily="34" charset="-122"/>
              </a:rPr>
              <a:pPr/>
              <a:t>1</a:t>
            </a:fld>
            <a:endParaRPr lang="zh-CN" altLang="en-US">
              <a:ea typeface="微软雅黑" pitchFamily="34"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我们的产品和实木相比，防腐防蛀不干裂；和胶合板密度板相比零甲醛，使用寿命长，可个性化定制</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10</a:t>
            </a:fld>
            <a:endParaRPr lang="zh-CN" altLang="en-US"/>
          </a:p>
        </p:txBody>
      </p:sp>
    </p:spTree>
    <p:extLst>
      <p:ext uri="{BB962C8B-B14F-4D97-AF65-F5344CB8AC3E}">
        <p14:creationId xmlns="" xmlns:p14="http://schemas.microsoft.com/office/powerpoint/2010/main" val="1584564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市场需求方面，中央倡导改善农村人居环境，建设新农村，并且提倡大力发展绿色建材，而木塑就是符合政府倡导现状的一个材料，所以市场需求量大。</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11</a:t>
            </a:fld>
            <a:endParaRPr lang="zh-CN" altLang="en-US"/>
          </a:p>
        </p:txBody>
      </p:sp>
    </p:spTree>
    <p:extLst>
      <p:ext uri="{BB962C8B-B14F-4D97-AF65-F5344CB8AC3E}">
        <p14:creationId xmlns="" xmlns:p14="http://schemas.microsoft.com/office/powerpoint/2010/main" val="1832836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有了技术和市场，我们怎么去完成这个项目呢？</a:t>
            </a:r>
            <a:endParaRPr lang="en-US" altLang="zh-CN" dirty="0"/>
          </a:p>
          <a:p>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12</a:t>
            </a:fld>
            <a:endParaRPr lang="zh-CN" altLang="en-US"/>
          </a:p>
        </p:txBody>
      </p:sp>
    </p:spTree>
    <p:extLst>
      <p:ext uri="{BB962C8B-B14F-4D97-AF65-F5344CB8AC3E}">
        <p14:creationId xmlns="" xmlns:p14="http://schemas.microsoft.com/office/powerpoint/2010/main" val="42842384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在</a:t>
            </a:r>
            <a:r>
              <a:rPr lang="zh-CN" altLang="en-US" dirty="0"/>
              <a:t>原材料收集上，</a:t>
            </a:r>
            <a:r>
              <a:rPr lang="zh-CN" altLang="en-US" dirty="0" smtClean="0"/>
              <a:t>我们经过深入调查，以</a:t>
            </a:r>
            <a:r>
              <a:rPr lang="zh-CN" altLang="en-US" dirty="0"/>
              <a:t>桓台县为例，对其农林废弃物进行定点收购，打包</a:t>
            </a:r>
            <a:r>
              <a:rPr lang="zh-CN" altLang="en-US" dirty="0" smtClean="0"/>
              <a:t>储存的方式，只需利用其年产量的千分之一就可以满足我们的需求</a:t>
            </a:r>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13</a:t>
            </a:fld>
            <a:endParaRPr lang="zh-CN" altLang="en-US"/>
          </a:p>
        </p:txBody>
      </p:sp>
    </p:spTree>
    <p:extLst>
      <p:ext uri="{BB962C8B-B14F-4D97-AF65-F5344CB8AC3E}">
        <p14:creationId xmlns="" xmlns:p14="http://schemas.microsoft.com/office/powerpoint/2010/main" val="36805101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我们采用原料供应商、生产商、消费者三位一体的商业模式。通过农户提供秸秆，塑料厂家提供塑料，本公司生产型材及制品，再供给新农村改造地区及农村散户，做到取之于民用之于民。</a:t>
            </a:r>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14</a:t>
            </a:fld>
            <a:endParaRPr lang="zh-CN" altLang="en-US"/>
          </a:p>
        </p:txBody>
      </p:sp>
    </p:spTree>
    <p:extLst>
      <p:ext uri="{BB962C8B-B14F-4D97-AF65-F5344CB8AC3E}">
        <p14:creationId xmlns="" xmlns:p14="http://schemas.microsoft.com/office/powerpoint/2010/main" val="2779792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smtClean="0"/>
              <a:t>在营销策略方面，我们采用产品推广、公益活动、促销推广的市场推广计划，并且经过充分了解农村市场，我们为农民朋友推出以旧换新、以物换物活动，开办木塑超市体验店，宣传我们的产品，提升我们的品牌形象。</a:t>
            </a:r>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我们为什么能做这件事？请看我们的财务分析</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16</a:t>
            </a:fld>
            <a:endParaRPr lang="zh-CN" altLang="en-US"/>
          </a:p>
        </p:txBody>
      </p:sp>
    </p:spTree>
    <p:extLst>
      <p:ext uri="{BB962C8B-B14F-4D97-AF65-F5344CB8AC3E}">
        <p14:creationId xmlns="" xmlns:p14="http://schemas.microsoft.com/office/powerpoint/2010/main" val="37125031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我们公司是有限责任制企业，有良好的市场前景</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17</a:t>
            </a:fld>
            <a:endParaRPr lang="zh-CN" altLang="en-US"/>
          </a:p>
        </p:txBody>
      </p:sp>
    </p:spTree>
    <p:extLst>
      <p:ext uri="{BB962C8B-B14F-4D97-AF65-F5344CB8AC3E}">
        <p14:creationId xmlns="" xmlns:p14="http://schemas.microsoft.com/office/powerpoint/2010/main" val="16252807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根据获利能力分析，随着公司的发展我们产品的净利润销售将逐年攀升，利润率将保持在</a:t>
            </a:r>
            <a:r>
              <a:rPr lang="en-US" altLang="zh-CN" dirty="0"/>
              <a:t>26%</a:t>
            </a:r>
            <a:r>
              <a:rPr lang="zh-CN" altLang="en-US" dirty="0"/>
              <a:t>以上</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18</a:t>
            </a:fld>
            <a:endParaRPr lang="zh-CN" altLang="en-US"/>
          </a:p>
        </p:txBody>
      </p:sp>
    </p:spTree>
    <p:extLst>
      <p:ext uri="{BB962C8B-B14F-4D97-AF65-F5344CB8AC3E}">
        <p14:creationId xmlns="" xmlns:p14="http://schemas.microsoft.com/office/powerpoint/2010/main" val="4081225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关于未来发展</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19</a:t>
            </a:fld>
            <a:endParaRPr lang="zh-CN" altLang="en-US"/>
          </a:p>
        </p:txBody>
      </p:sp>
    </p:spTree>
    <p:extLst>
      <p:ext uri="{BB962C8B-B14F-4D97-AF65-F5344CB8AC3E}">
        <p14:creationId xmlns="" xmlns:p14="http://schemas.microsoft.com/office/powerpoint/2010/main" val="1477398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我将从以下六个方面进行讲解</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2</a:t>
            </a:fld>
            <a:endParaRPr lang="zh-CN" altLang="en-US"/>
          </a:p>
        </p:txBody>
      </p:sp>
    </p:spTree>
    <p:extLst>
      <p:ext uri="{BB962C8B-B14F-4D97-AF65-F5344CB8AC3E}">
        <p14:creationId xmlns="" xmlns:p14="http://schemas.microsoft.com/office/powerpoint/2010/main" val="44423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公司初期生产生物基型材及简易制品，</a:t>
            </a:r>
            <a:r>
              <a:rPr lang="zh-CN" altLang="en-US" dirty="0" smtClean="0"/>
              <a:t>实现低端农村</a:t>
            </a:r>
            <a:r>
              <a:rPr lang="zh-CN" altLang="en-US" dirty="0"/>
              <a:t>建设。以后公司逐步延伸产业链，实现低端到中端再到高端农村建设的一步步跨越</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20</a:t>
            </a:fld>
            <a:endParaRPr lang="zh-CN" altLang="en-US"/>
          </a:p>
        </p:txBody>
      </p:sp>
    </p:spTree>
    <p:extLst>
      <p:ext uri="{BB962C8B-B14F-4D97-AF65-F5344CB8AC3E}">
        <p14:creationId xmlns="" xmlns:p14="http://schemas.microsoft.com/office/powerpoint/2010/main" val="40567911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sz="1200" kern="1200" dirty="0" smtClean="0">
                <a:solidFill>
                  <a:schemeClr val="tx1"/>
                </a:solidFill>
                <a:latin typeface="+mn-lt"/>
                <a:ea typeface="微软雅黑" pitchFamily="34" charset="-122"/>
                <a:cs typeface="+mn-cs"/>
              </a:rPr>
              <a:t>总的来看，我们社区绿色环保，环境优雅，充分响应国家建设美丽宜居乡村的号召，农民也可以在社区内开展旅游度假项目，以增加收入，实现脱贫致富。我们随着镜头的推进看一下我们的户外设施，这有木塑凉亭，木塑休闲椅，还有木塑垃圾箱等，可以说社区内随处可见我们木塑产品的身影。我们再来看一下院子的设施，院子里摆放着花箱垃圾箱，室内桌子、床、柜子、沙发等都可以用我们的木塑来制造。</a:t>
            </a:r>
          </a:p>
          <a:p>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a:t>以上就是我们的展示，请老师批评指正</a:t>
            </a:r>
          </a:p>
        </p:txBody>
      </p:sp>
      <p:sp>
        <p:nvSpPr>
          <p:cNvPr id="29700" name="灯片编号占位符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E01FC33D-1202-4D0E-AA2C-302B8C9554B7}" type="slidenum">
              <a:rPr lang="zh-CN" altLang="en-US" smtClean="0">
                <a:ea typeface="微软雅黑" pitchFamily="34" charset="-122"/>
              </a:rPr>
              <a:pPr/>
              <a:t>22</a:t>
            </a:fld>
            <a:endParaRPr lang="zh-CN" altLang="en-US">
              <a:ea typeface="微软雅黑" pitchFamily="34"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首先我们来看一下创业背景</a:t>
            </a:r>
            <a:endParaRPr lang="zh-CN" altLang="en-US" dirty="0"/>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3</a:t>
            </a:fld>
            <a:endParaRPr lang="zh-CN" altLang="en-US"/>
          </a:p>
        </p:txBody>
      </p:sp>
    </p:spTree>
    <p:extLst>
      <p:ext uri="{BB962C8B-B14F-4D97-AF65-F5344CB8AC3E}">
        <p14:creationId xmlns="" xmlns:p14="http://schemas.microsoft.com/office/powerpoint/2010/main" val="3888708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目前农林废弃物乱丢乱放，致使农村居住环境差，且就田焚烧污染环境，已被明令制止，而国家政策倡导</a:t>
            </a:r>
            <a:r>
              <a:rPr lang="zh-CN" altLang="en-US" dirty="0" smtClean="0"/>
              <a:t>要改善农村</a:t>
            </a:r>
            <a:r>
              <a:rPr lang="zh-CN" altLang="en-US" dirty="0"/>
              <a:t>居住环境</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4</a:t>
            </a:fld>
            <a:endParaRPr lang="zh-CN" altLang="en-US"/>
          </a:p>
        </p:txBody>
      </p:sp>
    </p:spTree>
    <p:extLst>
      <p:ext uri="{BB962C8B-B14F-4D97-AF65-F5344CB8AC3E}">
        <p14:creationId xmlns="" xmlns:p14="http://schemas.microsoft.com/office/powerpoint/2010/main" val="2177354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基于上述存在的这些问题，我们决定我们要做什么</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5</a:t>
            </a:fld>
            <a:endParaRPr lang="zh-CN" altLang="en-US"/>
          </a:p>
        </p:txBody>
      </p:sp>
    </p:spTree>
    <p:extLst>
      <p:ext uri="{BB962C8B-B14F-4D97-AF65-F5344CB8AC3E}">
        <p14:creationId xmlns="" xmlns:p14="http://schemas.microsoft.com/office/powerpoint/2010/main" val="35644666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我们将农林废弃物和</a:t>
            </a:r>
            <a:r>
              <a:rPr lang="zh-CN" altLang="en-US" dirty="0" smtClean="0"/>
              <a:t>塑料加工成</a:t>
            </a:r>
            <a:r>
              <a:rPr lang="zh-CN" altLang="en-US" dirty="0"/>
              <a:t>一种新型环保代木材料，</a:t>
            </a:r>
            <a:r>
              <a:rPr lang="zh-CN" altLang="en-US" dirty="0">
                <a:solidFill>
                  <a:srgbClr val="FF0000"/>
                </a:solidFill>
              </a:rPr>
              <a:t>并将其最终应用于农村，做到取之于民，用之于民。</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6</a:t>
            </a:fld>
            <a:endParaRPr lang="zh-CN" altLang="en-US"/>
          </a:p>
        </p:txBody>
      </p:sp>
    </p:spTree>
    <p:extLst>
      <p:ext uri="{BB962C8B-B14F-4D97-AF65-F5344CB8AC3E}">
        <p14:creationId xmlns="" xmlns:p14="http://schemas.microsoft.com/office/powerpoint/2010/main" val="36895408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我们为新农村建设提供型材及制品，建造生态木塑房屋。进而打造出一个美丽宜居乡村。下面我来带大家走进我们的新型农村木塑社区。</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7</a:t>
            </a:fld>
            <a:endParaRPr lang="zh-CN" altLang="en-US"/>
          </a:p>
        </p:txBody>
      </p:sp>
    </p:spTree>
    <p:extLst>
      <p:ext uri="{BB962C8B-B14F-4D97-AF65-F5344CB8AC3E}">
        <p14:creationId xmlns="" xmlns:p14="http://schemas.microsoft.com/office/powerpoint/2010/main" val="3880235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既然我们有了这样的想法，我们凭什么在市场上立足呢？</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8</a:t>
            </a:fld>
            <a:endParaRPr lang="zh-CN" altLang="en-US"/>
          </a:p>
        </p:txBody>
      </p:sp>
    </p:spTree>
    <p:extLst>
      <p:ext uri="{BB962C8B-B14F-4D97-AF65-F5344CB8AC3E}">
        <p14:creationId xmlns="" xmlns:p14="http://schemas.microsoft.com/office/powerpoint/2010/main" val="3465103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在技术方面，我们聘请蔡红珍教授为技术顾问，占股</a:t>
            </a:r>
            <a:r>
              <a:rPr lang="en-US" altLang="zh-CN" dirty="0"/>
              <a:t>20%</a:t>
            </a:r>
            <a:r>
              <a:rPr lang="zh-CN" altLang="en-US" dirty="0"/>
              <a:t>，并获得相关知识产权授权</a:t>
            </a:r>
            <a:r>
              <a:rPr lang="en-US" altLang="zh-CN" dirty="0"/>
              <a:t>15</a:t>
            </a:r>
            <a:r>
              <a:rPr lang="zh-CN" altLang="en-US" dirty="0"/>
              <a:t>项，微孔发泡、包覆共挤、界面增强等核心技术处于国际先进水平。</a:t>
            </a:r>
          </a:p>
        </p:txBody>
      </p:sp>
      <p:sp>
        <p:nvSpPr>
          <p:cNvPr id="4" name="灯片编号占位符 3"/>
          <p:cNvSpPr>
            <a:spLocks noGrp="1"/>
          </p:cNvSpPr>
          <p:nvPr>
            <p:ph type="sldNum" sz="quarter" idx="10"/>
          </p:nvPr>
        </p:nvSpPr>
        <p:spPr/>
        <p:txBody>
          <a:bodyPr/>
          <a:lstStyle/>
          <a:p>
            <a:pPr>
              <a:defRPr/>
            </a:pPr>
            <a:fld id="{E952F641-710F-4B4F-8729-FE7F95118ADD}" type="slidenum">
              <a:rPr lang="zh-CN" altLang="en-US" smtClean="0"/>
              <a:pPr>
                <a:defRPr/>
              </a:pPr>
              <a:t>9</a:t>
            </a:fld>
            <a:endParaRPr lang="zh-CN" altLang="en-US"/>
          </a:p>
        </p:txBody>
      </p:sp>
    </p:spTree>
    <p:extLst>
      <p:ext uri="{BB962C8B-B14F-4D97-AF65-F5344CB8AC3E}">
        <p14:creationId xmlns="" xmlns:p14="http://schemas.microsoft.com/office/powerpoint/2010/main" val="2254946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3901409777"/>
      </p:ext>
    </p:extLst>
  </p:cSld>
  <p:clrMapOvr>
    <a:masterClrMapping/>
  </p:clrMapOvr>
  <p:transition spd="slow">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a:t>单击此处编辑母版标题样式</a:t>
            </a:r>
          </a:p>
        </p:txBody>
      </p:sp>
    </p:spTree>
    <p:extLst>
      <p:ext uri="{BB962C8B-B14F-4D97-AF65-F5344CB8AC3E}">
        <p14:creationId xmlns="" xmlns:p14="http://schemas.microsoft.com/office/powerpoint/2010/main" val="3841828350"/>
      </p:ext>
    </p:extLst>
  </p:cSld>
  <p:clrMapOvr>
    <a:masterClrMapping/>
  </p:clrMapOvr>
  <p:transition spd="slow">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rotWithShape="1">
          <a:gsLst>
            <a:gs pos="0">
              <a:srgbClr val="D7D9E1"/>
            </a:gs>
            <a:gs pos="25999">
              <a:srgbClr val="EBECF0"/>
            </a:gs>
            <a:gs pos="100000">
              <a:srgbClr val="FFFFFF"/>
            </a:gs>
          </a:gsLst>
          <a:lin ang="5400000" scaled="1"/>
        </a:gradFill>
        <a:effectLst/>
      </p:bgPr>
    </p:bg>
    <p:spTree>
      <p:nvGrpSpPr>
        <p:cNvPr id="1" name=""/>
        <p:cNvGrpSpPr/>
        <p:nvPr/>
      </p:nvGrpSpPr>
      <p:grpSpPr>
        <a:xfrm>
          <a:off x="0" y="0"/>
          <a:ext cx="0" cy="0"/>
          <a:chOff x="0" y="0"/>
          <a:chExt cx="0" cy="0"/>
        </a:xfrm>
      </p:grpSpPr>
      <p:sp>
        <p:nvSpPr>
          <p:cNvPr id="2" name="Rectangle 9">
            <a:extLst/>
          </p:cNvPr>
          <p:cNvSpPr/>
          <p:nvPr userDrawn="1"/>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eaLnBrk="1" hangingPunct="1">
              <a:defRPr/>
            </a:pPr>
            <a:endParaRPr lang="en-US" dirty="0"/>
          </a:p>
        </p:txBody>
      </p:sp>
      <p:sp>
        <p:nvSpPr>
          <p:cNvPr id="3" name="Isosceles Triangle 10">
            <a:extLst/>
          </p:cNvPr>
          <p:cNvSpPr/>
          <p:nvPr userDrawn="1"/>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eaLnBrk="1" hangingPunct="1">
              <a:defRPr/>
            </a:pPr>
            <a:endParaRPr lang="en-US"/>
          </a:p>
        </p:txBody>
      </p:sp>
      <p:sp>
        <p:nvSpPr>
          <p:cNvPr id="4" name="Slide Number Placeholder 5"/>
          <p:cNvSpPr txBox="1">
            <a:spLocks/>
          </p:cNvSpPr>
          <p:nvPr userDrawn="1"/>
        </p:nvSpPr>
        <p:spPr bwMode="auto">
          <a:xfrm>
            <a:off x="8520113" y="195263"/>
            <a:ext cx="3365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45709" anchor="ctr"/>
          <a:lstStyle>
            <a:lvl1pPr defTabSz="457200">
              <a:defRPr>
                <a:solidFill>
                  <a:schemeClr val="tx1"/>
                </a:solidFill>
                <a:latin typeface="Calibri" pitchFamily="34" charset="0"/>
                <a:ea typeface="宋体" pitchFamily="2" charset="-122"/>
              </a:defRPr>
            </a:lvl1pPr>
            <a:lvl2pPr marL="742950" indent="-285750" defTabSz="457200">
              <a:defRPr>
                <a:solidFill>
                  <a:schemeClr val="tx1"/>
                </a:solidFill>
                <a:latin typeface="Calibri" pitchFamily="34" charset="0"/>
                <a:ea typeface="宋体" pitchFamily="2" charset="-122"/>
              </a:defRPr>
            </a:lvl2pPr>
            <a:lvl3pPr marL="1143000" indent="-228600" defTabSz="457200">
              <a:defRPr>
                <a:solidFill>
                  <a:schemeClr val="tx1"/>
                </a:solidFill>
                <a:latin typeface="Calibri" pitchFamily="34" charset="0"/>
                <a:ea typeface="宋体" pitchFamily="2" charset="-122"/>
              </a:defRPr>
            </a:lvl3pPr>
            <a:lvl4pPr marL="1600200" indent="-228600" defTabSz="457200">
              <a:defRPr>
                <a:solidFill>
                  <a:schemeClr val="tx1"/>
                </a:solidFill>
                <a:latin typeface="Calibri" pitchFamily="34" charset="0"/>
                <a:ea typeface="宋体" pitchFamily="2" charset="-122"/>
              </a:defRPr>
            </a:lvl4pPr>
            <a:lvl5pPr marL="2057400" indent="-228600" defTabSz="45720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fld id="{BBBB631C-631E-48DC-8888-05B91E027EE4}" type="slidenum">
              <a:rPr lang="en-US" altLang="zh-CN" sz="1000">
                <a:solidFill>
                  <a:schemeClr val="bg1"/>
                </a:solidFill>
                <a:ea typeface="微软雅黑" pitchFamily="34" charset="-122"/>
              </a:rPr>
              <a:pPr algn="ctr" eaLnBrk="1" hangingPunct="1"/>
              <a:t>‹#›</a:t>
            </a:fld>
            <a:endParaRPr lang="en-US" altLang="zh-CN" sz="1000">
              <a:solidFill>
                <a:schemeClr val="bg1"/>
              </a:solidFill>
              <a:ea typeface="微软雅黑" pitchFamily="34" charset="-122"/>
            </a:endParaRPr>
          </a:p>
        </p:txBody>
      </p:sp>
      <p:cxnSp>
        <p:nvCxnSpPr>
          <p:cNvPr id="5" name="Straight Connector 3">
            <a:extLst/>
          </p:cNvPr>
          <p:cNvCxnSpPr/>
          <p:nvPr userDrawn="1"/>
        </p:nvCxnSpPr>
        <p:spPr>
          <a:xfrm>
            <a:off x="552450" y="48450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6" name="Picture 3" descr="C:\Users\Administrator\Desktop\微立体创业计划\005.png">
            <a:extLst/>
          </p:cNvPr>
          <p:cNvPicPr>
            <a:picLocks noChangeAspect="1" noChangeArrowheads="1"/>
          </p:cNvPicPr>
          <p:nvPr userDrawn="1"/>
        </p:nvPicPr>
        <p:blipFill>
          <a:blip r:embed="rId2" cstate="print">
            <a:duotone>
              <a:schemeClr val="accent1">
                <a:shade val="45000"/>
                <a:satMod val="135000"/>
              </a:schemeClr>
              <a:prstClr val="white"/>
            </a:duotone>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p:spPr>
      </p:pic>
      <p:pic>
        <p:nvPicPr>
          <p:cNvPr id="7" name="Picture 4" descr="C:\Users\Administrator\Desktop\微立体创业计划\004.png">
            <a:extLst/>
          </p:cNvPr>
          <p:cNvPicPr>
            <a:picLocks noChangeAspect="1" noChangeArrowheads="1"/>
          </p:cNvPicPr>
          <p:nvPr userDrawn="1"/>
        </p:nvPicPr>
        <p:blipFill>
          <a:blip r:embed="rId3" cstate="print"/>
          <a:srcRect/>
          <a:stretch>
            <a:fillRect/>
          </a:stretch>
        </p:blipFill>
        <p:spPr bwMode="auto">
          <a:xfrm>
            <a:off x="547688" y="219075"/>
            <a:ext cx="609600" cy="609600"/>
          </a:xfrm>
          <a:prstGeom prst="rect">
            <a:avLst/>
          </a:prstGeom>
          <a:noFill/>
          <a:effectLst>
            <a:outerShdw blurRad="127000" dist="63500" dir="3000000" sx="104000" sy="104000" algn="tl" rotWithShape="0">
              <a:prstClr val="black">
                <a:alpha val="34000"/>
              </a:prstClr>
            </a:outerShdw>
          </a:effectLst>
          <a:extLst/>
        </p:spPr>
      </p:pic>
      <p:grpSp>
        <p:nvGrpSpPr>
          <p:cNvPr id="8" name="组合 9"/>
          <p:cNvGrpSpPr>
            <a:grpSpLocks/>
          </p:cNvGrpSpPr>
          <p:nvPr userDrawn="1"/>
        </p:nvGrpSpPr>
        <p:grpSpPr bwMode="auto">
          <a:xfrm>
            <a:off x="7667625" y="-17463"/>
            <a:ext cx="590550" cy="762001"/>
            <a:chOff x="8266914" y="-18254"/>
            <a:chExt cx="590050" cy="762000"/>
          </a:xfrm>
        </p:grpSpPr>
        <p:sp>
          <p:nvSpPr>
            <p:cNvPr id="9" name="AutoShape 7">
              <a:extLst/>
            </p:cNvPr>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anchor="ctr"/>
            <a:lstStyle/>
            <a:p>
              <a:pPr algn="ctr" eaLnBrk="1" hangingPunct="1">
                <a:defRPr/>
              </a:pPr>
              <a:endParaRPr lang="zh-CN" altLang="zh-CN" dirty="0">
                <a:latin typeface="Arial" pitchFamily="34" charset="0"/>
                <a:cs typeface="宋体" pitchFamily="2" charset="-122"/>
              </a:endParaRPr>
            </a:p>
          </p:txBody>
        </p:sp>
        <p:grpSp>
          <p:nvGrpSpPr>
            <p:cNvPr id="10" name="组合 11"/>
            <p:cNvGrpSpPr>
              <a:grpSpLocks/>
            </p:cNvGrpSpPr>
            <p:nvPr userDrawn="1"/>
          </p:nvGrpSpPr>
          <p:grpSpPr bwMode="auto">
            <a:xfrm>
              <a:off x="8266914" y="134147"/>
              <a:ext cx="563404" cy="492898"/>
              <a:chOff x="235091" y="185123"/>
              <a:chExt cx="563404" cy="492898"/>
            </a:xfrm>
          </p:grpSpPr>
          <p:sp>
            <p:nvSpPr>
              <p:cNvPr id="11" name="矩形 12">
                <a:extLst/>
              </p:cNvPr>
              <p:cNvSpPr>
                <a:spLocks noChangeArrowheads="1"/>
              </p:cNvSpPr>
              <p:nvPr userDrawn="1"/>
            </p:nvSpPr>
            <p:spPr bwMode="auto">
              <a:xfrm>
                <a:off x="235091" y="185123"/>
                <a:ext cx="185581" cy="369886"/>
              </a:xfrm>
              <a:prstGeom prst="rect">
                <a:avLst/>
              </a:prstGeom>
              <a:noFill/>
              <a:ln>
                <a:noFill/>
              </a:ln>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defRPr/>
                </a:pPr>
                <a:endParaRPr lang="zh-CN" altLang="en-US">
                  <a:solidFill>
                    <a:srgbClr val="003860"/>
                  </a:solidFill>
                  <a:latin typeface="Impact" pitchFamily="34" charset="0"/>
                </a:endParaRPr>
              </a:p>
            </p:txBody>
          </p:sp>
          <p:sp>
            <p:nvSpPr>
              <p:cNvPr id="12" name="矩形 13">
                <a:extLst/>
              </p:cNvPr>
              <p:cNvSpPr>
                <a:spLocks noChangeArrowheads="1"/>
              </p:cNvSpPr>
              <p:nvPr/>
            </p:nvSpPr>
            <p:spPr bwMode="auto">
              <a:xfrm>
                <a:off x="306469" y="401023"/>
                <a:ext cx="491709" cy="276224"/>
              </a:xfrm>
              <a:prstGeom prst="rect">
                <a:avLst/>
              </a:prstGeom>
              <a:noFill/>
              <a:ln>
                <a:noFill/>
              </a:ln>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defRPr/>
                </a:pPr>
                <a:r>
                  <a:rPr lang="zh-CN" altLang="en-US" sz="1200" b="1" dirty="0">
                    <a:solidFill>
                      <a:schemeClr val="accent1">
                        <a:lumMod val="60000"/>
                        <a:lumOff val="40000"/>
                      </a:schemeClr>
                    </a:solidFill>
                    <a:latin typeface="Impact" pitchFamily="34" charset="0"/>
                    <a:ea typeface="微软雅黑" pitchFamily="34" charset="-122"/>
                  </a:rPr>
                  <a:t>双创</a:t>
                </a:r>
              </a:p>
            </p:txBody>
          </p:sp>
        </p:grpSp>
      </p:grpSp>
      <p:pic>
        <p:nvPicPr>
          <p:cNvPr id="13" name="图片 14"/>
          <p:cNvPicPr>
            <a:picLocks noChangeAspect="1"/>
          </p:cNvPicPr>
          <p:nvPr userDrawn="1"/>
        </p:nvPicPr>
        <p:blipFill>
          <a:blip r:embed="rId4" cstate="print">
            <a:extLst>
              <a:ext uri="{28A0092B-C50C-407E-A947-70E740481C1C}">
                <a14:useLocalDpi xmlns="" xmlns:a14="http://schemas.microsoft.com/office/drawing/2010/main" val="0"/>
              </a:ext>
            </a:extLst>
          </a:blip>
          <a:srcRect/>
          <a:stretch>
            <a:fillRect/>
          </a:stretch>
        </p:blipFill>
        <p:spPr bwMode="auto">
          <a:xfrm>
            <a:off x="7788275" y="3175"/>
            <a:ext cx="388938" cy="412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2600743788"/>
      </p:ext>
    </p:extLst>
  </p:cSld>
  <p:clrMapOvr>
    <a:masterClrMapping/>
  </p:clrMapOvr>
  <p:transition spd="slow">
    <p:push/>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4"/>
          <p:cNvPicPr>
            <a:picLocks noChangeAspect="1" noChangeArrowheads="1"/>
          </p:cNvPicPr>
          <p:nvPr userDrawn="1"/>
        </p:nvPicPr>
        <p:blipFill>
          <a:blip r:embed="rId5" cstate="print">
            <a:extLst>
              <a:ext uri="{28A0092B-C50C-407E-A947-70E740481C1C}">
                <a14:useLocalDpi xmlns="" xmlns:a14="http://schemas.microsoft.com/office/drawing/2010/main" val="0"/>
              </a:ext>
            </a:extLst>
          </a:blip>
          <a:srcRect/>
          <a:stretch>
            <a:fillRect/>
          </a:stretch>
        </p:blipFill>
        <p:spPr bwMode="auto">
          <a:xfrm>
            <a:off x="0" y="11113"/>
            <a:ext cx="9144000" cy="5132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22" r:id="rId1"/>
    <p:sldLayoutId id="2147483721" r:id="rId2"/>
    <p:sldLayoutId id="2147483723" r:id="rId3"/>
  </p:sldLayoutIdLst>
  <p:transition spd="slow">
    <p:push/>
  </p:transition>
  <p:txStyles>
    <p:titleStyle>
      <a:lvl1pPr algn="ctr" rtl="0" eaLnBrk="0" fontAlgn="base" hangingPunct="0">
        <a:spcBef>
          <a:spcPct val="0"/>
        </a:spcBef>
        <a:spcAft>
          <a:spcPct val="0"/>
        </a:spcAft>
        <a:defRPr sz="4400" kern="1200">
          <a:solidFill>
            <a:schemeClr val="tx1"/>
          </a:solidFill>
          <a:latin typeface="+mj-lt"/>
          <a:ea typeface="微软雅黑" pitchFamily="34" charset="-122"/>
          <a:cs typeface="+mj-cs"/>
        </a:defRPr>
      </a:lvl1pPr>
      <a:lvl2pPr algn="ctr" rtl="0" eaLnBrk="0" fontAlgn="base" hangingPunct="0">
        <a:spcBef>
          <a:spcPct val="0"/>
        </a:spcBef>
        <a:spcAft>
          <a:spcPct val="0"/>
        </a:spcAft>
        <a:defRPr sz="4400">
          <a:solidFill>
            <a:schemeClr val="tx1"/>
          </a:solidFill>
          <a:latin typeface="+mn-lt"/>
          <a:ea typeface="微软雅黑" pitchFamily="34" charset="-122"/>
        </a:defRPr>
      </a:lvl2pPr>
      <a:lvl3pPr algn="ctr" rtl="0" eaLnBrk="0" fontAlgn="base" hangingPunct="0">
        <a:spcBef>
          <a:spcPct val="0"/>
        </a:spcBef>
        <a:spcAft>
          <a:spcPct val="0"/>
        </a:spcAft>
        <a:defRPr sz="4400">
          <a:solidFill>
            <a:schemeClr val="tx1"/>
          </a:solidFill>
          <a:latin typeface="+mn-lt"/>
          <a:ea typeface="微软雅黑" pitchFamily="34" charset="-122"/>
        </a:defRPr>
      </a:lvl3pPr>
      <a:lvl4pPr algn="ctr" rtl="0" eaLnBrk="0" fontAlgn="base" hangingPunct="0">
        <a:spcBef>
          <a:spcPct val="0"/>
        </a:spcBef>
        <a:spcAft>
          <a:spcPct val="0"/>
        </a:spcAft>
        <a:defRPr sz="4400">
          <a:solidFill>
            <a:schemeClr val="tx1"/>
          </a:solidFill>
          <a:latin typeface="+mn-lt"/>
          <a:ea typeface="微软雅黑" pitchFamily="34" charset="-122"/>
        </a:defRPr>
      </a:lvl4pPr>
      <a:lvl5pPr algn="ctr" rtl="0" eaLnBrk="0" fontAlgn="base" hangingPunct="0">
        <a:spcBef>
          <a:spcPct val="0"/>
        </a:spcBef>
        <a:spcAft>
          <a:spcPct val="0"/>
        </a:spcAft>
        <a:defRPr sz="4400">
          <a:solidFill>
            <a:schemeClr val="tx1"/>
          </a:solidFill>
          <a:latin typeface="+mn-lt"/>
          <a:ea typeface="微软雅黑" pitchFamily="34"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微软雅黑" pitchFamily="34" charset="-122"/>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微软雅黑" pitchFamily="34" charset="-122"/>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微软雅黑" pitchFamily="34" charset="-122"/>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微软雅黑" pitchFamily="34" charset="-122"/>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微软雅黑" pitchFamily="34" charset="-122"/>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4.png"/><Relationship Id="rId5" Type="http://schemas.openxmlformats.org/officeDocument/2006/relationships/image" Target="../media/image33.jpeg"/><Relationship Id="rId10" Type="http://schemas.openxmlformats.org/officeDocument/2006/relationships/image" Target="../media/image38.jpeg"/><Relationship Id="rId4" Type="http://schemas.openxmlformats.org/officeDocument/2006/relationships/image" Target="../media/image32.jpeg"/><Relationship Id="rId9"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45.jpe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48.jpe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chart" Target="../charts/char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video" Target="file:///C:\Users\Administrator\Desktop\&#21019;&#19994;&#32452;\&#20892;&#24314;&#22823;&#36187;&#29992;\&#31572;&#36777;&#29992;PPT\&#26032;&#20892;&#26449;&#26408;&#22609;&#29615;&#20445;&#24037;&#31243;.mp4" TargetMode="External"/><Relationship Id="rId4" Type="http://schemas.openxmlformats.org/officeDocument/2006/relationships/image" Target="../media/image4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jpeg"/><Relationship Id="rId7"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jpe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jpe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2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Box 61"/>
          <p:cNvSpPr txBox="1"/>
          <p:nvPr/>
        </p:nvSpPr>
        <p:spPr>
          <a:xfrm>
            <a:off x="4067175" y="2355850"/>
            <a:ext cx="4132263" cy="498598"/>
          </a:xfrm>
          <a:prstGeom prst="rect">
            <a:avLst/>
          </a:prstGeom>
          <a:noFill/>
        </p:spPr>
        <p:txBody>
          <a:bodyPr wrap="square">
            <a:spAutoFit/>
          </a:bodyPr>
          <a:lstStyle/>
          <a:p>
            <a:pPr eaLnBrk="1" hangingPunct="1">
              <a:lnSpc>
                <a:spcPct val="120000"/>
              </a:lnSpc>
              <a:defRPr/>
            </a:pPr>
            <a:r>
              <a:rPr lang="zh-CN" altLang="en-US" sz="2200" b="1" dirty="0">
                <a:solidFill>
                  <a:schemeClr val="bg1">
                    <a:lumMod val="50000"/>
                  </a:schemeClr>
                </a:solidFill>
                <a:latin typeface="Arial"/>
                <a:ea typeface="Microsoft YaHei"/>
                <a:cs typeface="+mn-ea"/>
                <a:sym typeface="Arial"/>
              </a:rPr>
              <a:t>淄博双创农业科技发展有限公司</a:t>
            </a:r>
          </a:p>
        </p:txBody>
      </p:sp>
      <p:sp>
        <p:nvSpPr>
          <p:cNvPr id="63" name="TextBox 62"/>
          <p:cNvSpPr txBox="1"/>
          <p:nvPr/>
        </p:nvSpPr>
        <p:spPr>
          <a:xfrm>
            <a:off x="4261230" y="2918165"/>
            <a:ext cx="4338996" cy="1384995"/>
          </a:xfrm>
          <a:prstGeom prst="rect">
            <a:avLst/>
          </a:prstGeom>
          <a:noFill/>
          <a:effectLst/>
        </p:spPr>
        <p:txBody>
          <a:bodyPr wrap="square">
            <a:spAutoFit/>
          </a:bodyPr>
          <a:lstStyle/>
          <a:p>
            <a:pPr eaLnBrk="1" hangingPunct="1">
              <a:lnSpc>
                <a:spcPct val="120000"/>
              </a:lnSpc>
              <a:defRPr/>
            </a:pPr>
            <a:endParaRPr lang="en-US" altLang="zh-CN" sz="1400" dirty="0">
              <a:solidFill>
                <a:schemeClr val="tx1">
                  <a:lumMod val="50000"/>
                  <a:lumOff val="50000"/>
                </a:schemeClr>
              </a:solidFill>
              <a:latin typeface="Arial"/>
              <a:ea typeface="Microsoft YaHei"/>
              <a:cs typeface="+mn-ea"/>
              <a:sym typeface="Arial"/>
            </a:endParaRPr>
          </a:p>
          <a:p>
            <a:pPr eaLnBrk="1" hangingPunct="1">
              <a:lnSpc>
                <a:spcPct val="120000"/>
              </a:lnSpc>
              <a:defRPr/>
            </a:pPr>
            <a:r>
              <a:rPr lang="zh-CN" altLang="en-US" sz="1400" dirty="0">
                <a:solidFill>
                  <a:schemeClr val="tx1">
                    <a:lumMod val="50000"/>
                    <a:lumOff val="50000"/>
                  </a:schemeClr>
                </a:solidFill>
                <a:latin typeface="Arial"/>
                <a:ea typeface="Microsoft YaHei"/>
                <a:cs typeface="+mn-ea"/>
                <a:sym typeface="Arial"/>
              </a:rPr>
              <a:t>团队成员：卢文玉  于文凡  周亮  陈卫国</a:t>
            </a:r>
            <a:endParaRPr lang="en-US" altLang="zh-CN" sz="1400" dirty="0">
              <a:solidFill>
                <a:schemeClr val="tx1">
                  <a:lumMod val="50000"/>
                  <a:lumOff val="50000"/>
                </a:schemeClr>
              </a:solidFill>
              <a:latin typeface="Arial"/>
              <a:ea typeface="Microsoft YaHei"/>
              <a:cs typeface="+mn-ea"/>
              <a:sym typeface="Arial"/>
            </a:endParaRPr>
          </a:p>
          <a:p>
            <a:pPr eaLnBrk="1" hangingPunct="1">
              <a:lnSpc>
                <a:spcPct val="120000"/>
              </a:lnSpc>
              <a:defRPr/>
            </a:pPr>
            <a:endParaRPr lang="en-US" altLang="zh-CN" sz="1400" dirty="0">
              <a:solidFill>
                <a:schemeClr val="tx1">
                  <a:lumMod val="50000"/>
                  <a:lumOff val="50000"/>
                </a:schemeClr>
              </a:solidFill>
              <a:latin typeface="Arial"/>
              <a:ea typeface="Microsoft YaHei"/>
              <a:cs typeface="+mn-ea"/>
              <a:sym typeface="Arial"/>
            </a:endParaRPr>
          </a:p>
          <a:p>
            <a:pPr eaLnBrk="1" hangingPunct="1">
              <a:lnSpc>
                <a:spcPct val="120000"/>
              </a:lnSpc>
              <a:defRPr/>
            </a:pPr>
            <a:r>
              <a:rPr lang="zh-CN" altLang="en-US" sz="1400" dirty="0">
                <a:solidFill>
                  <a:schemeClr val="tx1">
                    <a:lumMod val="50000"/>
                    <a:lumOff val="50000"/>
                  </a:schemeClr>
                </a:solidFill>
                <a:latin typeface="Arial"/>
                <a:ea typeface="Microsoft YaHei"/>
                <a:cs typeface="+mn-ea"/>
                <a:sym typeface="Arial"/>
              </a:rPr>
              <a:t>指导老师：曹玉霞  </a:t>
            </a:r>
            <a:endParaRPr lang="en-US" altLang="zh-CN" sz="1400" dirty="0">
              <a:solidFill>
                <a:schemeClr val="tx1">
                  <a:lumMod val="50000"/>
                  <a:lumOff val="50000"/>
                </a:schemeClr>
              </a:solidFill>
              <a:latin typeface="Arial"/>
              <a:ea typeface="Microsoft YaHei"/>
              <a:cs typeface="+mn-ea"/>
              <a:sym typeface="Arial"/>
            </a:endParaRPr>
          </a:p>
          <a:p>
            <a:pPr eaLnBrk="1" hangingPunct="1">
              <a:lnSpc>
                <a:spcPct val="120000"/>
              </a:lnSpc>
              <a:defRPr/>
            </a:pPr>
            <a:endParaRPr lang="en-US" altLang="zh-CN" sz="1400" dirty="0">
              <a:solidFill>
                <a:schemeClr val="tx1">
                  <a:lumMod val="50000"/>
                  <a:lumOff val="50000"/>
                </a:schemeClr>
              </a:solidFill>
              <a:latin typeface="Arial"/>
              <a:ea typeface="Microsoft YaHei"/>
              <a:cs typeface="+mn-ea"/>
              <a:sym typeface="Arial"/>
            </a:endParaRPr>
          </a:p>
        </p:txBody>
      </p:sp>
      <p:cxnSp>
        <p:nvCxnSpPr>
          <p:cNvPr id="84" name="直接连接符 83"/>
          <p:cNvCxnSpPr/>
          <p:nvPr/>
        </p:nvCxnSpPr>
        <p:spPr>
          <a:xfrm>
            <a:off x="4186238" y="2911475"/>
            <a:ext cx="4130675" cy="0"/>
          </a:xfrm>
          <a:prstGeom prst="line">
            <a:avLst/>
          </a:prstGeom>
          <a:ln>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nvGrpSpPr>
          <p:cNvPr id="2" name="组合 6"/>
          <p:cNvGrpSpPr/>
          <p:nvPr/>
        </p:nvGrpSpPr>
        <p:grpSpPr>
          <a:xfrm>
            <a:off x="202324" y="1054249"/>
            <a:ext cx="1153284" cy="1153284"/>
            <a:chOff x="304800" y="673100"/>
            <a:chExt cx="4000500" cy="4000500"/>
          </a:xfrm>
          <a:effectLst>
            <a:outerShdw blurRad="444500" dist="254000" dir="6840000" algn="tr" rotWithShape="0">
              <a:prstClr val="black">
                <a:alpha val="24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sp>
          <p:nvSpPr>
            <p:cNvPr id="9" name="椭圆 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grpSp>
      <p:grpSp>
        <p:nvGrpSpPr>
          <p:cNvPr id="3" name="组合 9"/>
          <p:cNvGrpSpPr/>
          <p:nvPr/>
        </p:nvGrpSpPr>
        <p:grpSpPr>
          <a:xfrm>
            <a:off x="2506580" y="2341523"/>
            <a:ext cx="1153284" cy="1153284"/>
            <a:chOff x="304800" y="673100"/>
            <a:chExt cx="4000500" cy="4000500"/>
          </a:xfrm>
          <a:effectLst>
            <a:outerShdw blurRad="444500" dist="254000" dir="6840000" algn="tr" rotWithShape="0">
              <a:prstClr val="black">
                <a:alpha val="24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grpSp>
      <p:grpSp>
        <p:nvGrpSpPr>
          <p:cNvPr id="4" name="组合 12"/>
          <p:cNvGrpSpPr/>
          <p:nvPr/>
        </p:nvGrpSpPr>
        <p:grpSpPr>
          <a:xfrm>
            <a:off x="1465687" y="2791713"/>
            <a:ext cx="1436242" cy="1436242"/>
            <a:chOff x="304800" y="673100"/>
            <a:chExt cx="4000500" cy="4000500"/>
          </a:xfrm>
          <a:effectLst>
            <a:outerShdw blurRad="444500" dist="254000" dir="6840000" algn="tr" rotWithShape="0">
              <a:prstClr val="black">
                <a:alpha val="24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sp>
          <p:nvSpPr>
            <p:cNvPr id="15" name="椭圆 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grpSp>
      <p:grpSp>
        <p:nvGrpSpPr>
          <p:cNvPr id="5" name="组合 15"/>
          <p:cNvGrpSpPr/>
          <p:nvPr/>
        </p:nvGrpSpPr>
        <p:grpSpPr>
          <a:xfrm>
            <a:off x="552495" y="699542"/>
            <a:ext cx="3010846" cy="3010846"/>
            <a:chOff x="304800" y="673100"/>
            <a:chExt cx="4000500" cy="4000500"/>
          </a:xfrm>
          <a:effectLst>
            <a:outerShdw blurRad="444500" dist="254000" dir="6840000" algn="tr" rotWithShape="0">
              <a:prstClr val="black">
                <a:alpha val="45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sp>
          <p:nvSpPr>
            <p:cNvPr id="18" name="椭圆 17"/>
            <p:cNvSpPr/>
            <p:nvPr/>
          </p:nvSpPr>
          <p:spPr>
            <a:xfrm>
              <a:off x="392113" y="760413"/>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grpSp>
      <p:grpSp>
        <p:nvGrpSpPr>
          <p:cNvPr id="6" name="组合 18"/>
          <p:cNvGrpSpPr/>
          <p:nvPr/>
        </p:nvGrpSpPr>
        <p:grpSpPr>
          <a:xfrm>
            <a:off x="3494624" y="825784"/>
            <a:ext cx="501312" cy="501312"/>
            <a:chOff x="304800" y="673100"/>
            <a:chExt cx="4000500" cy="4000500"/>
          </a:xfrm>
          <a:effectLst>
            <a:outerShdw blurRad="444500" dist="254000" dir="6840000" algn="tr" rotWithShape="0">
              <a:prstClr val="black">
                <a:alpha val="24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sp>
          <p:nvSpPr>
            <p:cNvPr id="21" name="椭圆 20"/>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solidFill>
                  <a:srgbClr val="C00000"/>
                </a:solidFill>
                <a:latin typeface="Arial"/>
                <a:ea typeface="Microsoft YaHei"/>
                <a:cs typeface="+mn-ea"/>
                <a:sym typeface="Arial"/>
              </a:endParaRPr>
            </a:p>
          </p:txBody>
        </p:sp>
      </p:grpSp>
      <p:pic>
        <p:nvPicPr>
          <p:cNvPr id="1026" name="Picture 2"/>
          <p:cNvPicPr>
            <a:picLocks noChangeAspect="1" noChangeArrowheads="1"/>
          </p:cNvPicPr>
          <p:nvPr/>
        </p:nvPicPr>
        <p:blipFill>
          <a:blip r:embed="rId3" cstate="print"/>
          <a:stretch>
            <a:fillRect/>
          </a:stretch>
        </p:blipFill>
        <p:spPr bwMode="auto">
          <a:xfrm>
            <a:off x="682625" y="841375"/>
            <a:ext cx="2665413" cy="2840038"/>
          </a:xfrm>
          <a:prstGeom prst="rect">
            <a:avLst/>
          </a:prstGeom>
          <a:noFill/>
          <a:effectLst>
            <a:outerShdw blurRad="228600" dist="88900" dir="8340000" sx="1000" sy="1000" algn="tl" rotWithShape="0">
              <a:prstClr val="black"/>
            </a:outerShdw>
          </a:effectLst>
          <a:extLst/>
        </p:spPr>
      </p:pic>
      <p:sp>
        <p:nvSpPr>
          <p:cNvPr id="22" name="TextBox 61"/>
          <p:cNvSpPr txBox="1"/>
          <p:nvPr/>
        </p:nvSpPr>
        <p:spPr>
          <a:xfrm>
            <a:off x="4471417" y="1779588"/>
            <a:ext cx="3484959" cy="564898"/>
          </a:xfrm>
          <a:prstGeom prst="rect">
            <a:avLst/>
          </a:prstGeom>
          <a:noFill/>
        </p:spPr>
        <p:txBody>
          <a:bodyPr wrap="square">
            <a:spAutoFit/>
          </a:bodyPr>
          <a:lstStyle/>
          <a:p>
            <a:pPr eaLnBrk="1" hangingPunct="1">
              <a:lnSpc>
                <a:spcPct val="120000"/>
              </a:lnSpc>
              <a:defRPr/>
            </a:pPr>
            <a:r>
              <a:rPr lang="zh-CN" altLang="en-US" sz="2800" b="1" dirty="0">
                <a:solidFill>
                  <a:srgbClr val="1574FF"/>
                </a:solidFill>
                <a:latin typeface="Arial"/>
                <a:ea typeface="Microsoft YaHei"/>
                <a:cs typeface="+mn-ea"/>
                <a:sym typeface="Arial"/>
              </a:rPr>
              <a:t>新农村木塑环保工程 </a:t>
            </a:r>
            <a:endParaRPr lang="zh-CN" altLang="en-US" sz="2400" b="1" dirty="0">
              <a:solidFill>
                <a:srgbClr val="1574FF"/>
              </a:solidFill>
              <a:latin typeface="Arial"/>
              <a:ea typeface="Microsoft YaHei"/>
              <a:cs typeface="+mn-ea"/>
              <a:sym typeface="Arial"/>
            </a:endParaRPr>
          </a:p>
        </p:txBody>
      </p:sp>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占位符 1"/>
          <p:cNvPicPr>
            <a:picLocks noChangeAspect="1"/>
          </p:cNvPicPr>
          <p:nvPr/>
        </p:nvPicPr>
        <p:blipFill>
          <a:blip r:embed="rId3" cstate="print">
            <a:extLst/>
          </a:blip>
          <a:stretch>
            <a:fillRect/>
          </a:stretch>
        </p:blipFill>
        <p:spPr>
          <a:xfrm>
            <a:off x="358723" y="1219810"/>
            <a:ext cx="919892" cy="935908"/>
          </a:xfrm>
          <a:prstGeom prst="ellipse">
            <a:avLst/>
          </a:prstGeom>
          <a:blipFill>
            <a:blip r:embed="rId4"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3" name="图片占位符 2"/>
          <p:cNvPicPr>
            <a:picLocks noChangeAspect="1"/>
          </p:cNvPicPr>
          <p:nvPr/>
        </p:nvPicPr>
        <p:blipFill>
          <a:blip r:embed="rId5" cstate="print">
            <a:extLst/>
          </a:blip>
          <a:stretch>
            <a:fillRect/>
          </a:stretch>
        </p:blipFill>
        <p:spPr>
          <a:xfrm>
            <a:off x="2051720" y="1219810"/>
            <a:ext cx="925472" cy="935908"/>
          </a:xfrm>
          <a:prstGeom prst="ellipse">
            <a:avLst/>
          </a:prstGeom>
          <a:blipFill>
            <a:blip r:embed="rId6"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17412" name="TextBox 5"/>
          <p:cNvSpPr txBox="1">
            <a:spLocks noChangeArrowheads="1"/>
          </p:cNvSpPr>
          <p:nvPr/>
        </p:nvSpPr>
        <p:spPr bwMode="auto">
          <a:xfrm>
            <a:off x="1481138" y="1485900"/>
            <a:ext cx="411162" cy="40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400" b="1" dirty="0">
                <a:solidFill>
                  <a:srgbClr val="0070C0"/>
                </a:solidFill>
                <a:latin typeface="Arial"/>
                <a:ea typeface="Microsoft YaHei"/>
                <a:cs typeface="+mn-ea"/>
                <a:sym typeface="Arial"/>
              </a:rPr>
              <a:t>VS</a:t>
            </a:r>
            <a:endParaRPr lang="zh-CN" altLang="en-US" sz="2400" b="1" dirty="0">
              <a:solidFill>
                <a:srgbClr val="0070C0"/>
              </a:solidFill>
              <a:latin typeface="Arial"/>
              <a:ea typeface="Microsoft YaHei"/>
              <a:cs typeface="+mn-ea"/>
              <a:sym typeface="Arial"/>
            </a:endParaRPr>
          </a:p>
        </p:txBody>
      </p:sp>
      <p:pic>
        <p:nvPicPr>
          <p:cNvPr id="8" name="图片占位符 2"/>
          <p:cNvPicPr>
            <a:picLocks noChangeAspect="1"/>
          </p:cNvPicPr>
          <p:nvPr/>
        </p:nvPicPr>
        <p:blipFill>
          <a:blip r:embed="rId7" cstate="print">
            <a:extLst/>
          </a:blip>
          <a:stretch>
            <a:fillRect/>
          </a:stretch>
        </p:blipFill>
        <p:spPr>
          <a:xfrm>
            <a:off x="2057299" y="2731979"/>
            <a:ext cx="919892" cy="919891"/>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9" name="TextBox 8"/>
          <p:cNvSpPr txBox="1">
            <a:spLocks noChangeArrowheads="1"/>
          </p:cNvSpPr>
          <p:nvPr/>
        </p:nvSpPr>
        <p:spPr bwMode="auto">
          <a:xfrm>
            <a:off x="1455738" y="3451225"/>
            <a:ext cx="411162"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400" b="1" dirty="0">
                <a:solidFill>
                  <a:srgbClr val="0070C0"/>
                </a:solidFill>
                <a:latin typeface="Arial"/>
                <a:ea typeface="Microsoft YaHei"/>
                <a:cs typeface="+mn-ea"/>
                <a:sym typeface="Arial"/>
              </a:rPr>
              <a:t>VS</a:t>
            </a:r>
            <a:endParaRPr lang="zh-CN" altLang="en-US" sz="2400" b="1" dirty="0">
              <a:solidFill>
                <a:srgbClr val="0070C0"/>
              </a:solidFill>
              <a:latin typeface="Arial"/>
              <a:ea typeface="Microsoft YaHei"/>
              <a:cs typeface="+mn-ea"/>
              <a:sym typeface="Arial"/>
            </a:endParaRPr>
          </a:p>
        </p:txBody>
      </p:sp>
      <p:pic>
        <p:nvPicPr>
          <p:cNvPr id="10" name="图片占位符 1"/>
          <p:cNvPicPr>
            <a:picLocks noChangeAspect="1"/>
          </p:cNvPicPr>
          <p:nvPr/>
        </p:nvPicPr>
        <p:blipFill>
          <a:blip r:embed="rId8" cstate="print">
            <a:extLst/>
          </a:blip>
          <a:stretch>
            <a:fillRect/>
          </a:stretch>
        </p:blipFill>
        <p:spPr>
          <a:xfrm>
            <a:off x="358723" y="3254291"/>
            <a:ext cx="919892" cy="880698"/>
          </a:xfrm>
          <a:prstGeom prst="ellipse">
            <a:avLst/>
          </a:prstGeom>
          <a:blipFill>
            <a:blip r:embed="rId9"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11" name="图片占位符 2"/>
          <p:cNvPicPr>
            <a:picLocks noChangeAspect="1"/>
          </p:cNvPicPr>
          <p:nvPr/>
        </p:nvPicPr>
        <p:blipFill>
          <a:blip r:embed="rId10" cstate="print">
            <a:extLst/>
          </a:blip>
          <a:stretch>
            <a:fillRect/>
          </a:stretch>
        </p:blipFill>
        <p:spPr>
          <a:xfrm>
            <a:off x="2057299" y="3852305"/>
            <a:ext cx="919892" cy="879685"/>
          </a:xfrm>
          <a:prstGeom prst="ellipse">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13" name="燕尾形 12"/>
          <p:cNvSpPr/>
          <p:nvPr/>
        </p:nvSpPr>
        <p:spPr>
          <a:xfrm rot="5400000">
            <a:off x="4029297" y="1280945"/>
            <a:ext cx="360363" cy="574675"/>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cxnSp>
        <p:nvCxnSpPr>
          <p:cNvPr id="14" name="直接连接符 13"/>
          <p:cNvCxnSpPr/>
          <p:nvPr/>
        </p:nvCxnSpPr>
        <p:spPr>
          <a:xfrm>
            <a:off x="4211960" y="1763043"/>
            <a:ext cx="478790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矩形 47"/>
          <p:cNvSpPr>
            <a:spLocks noChangeArrowheads="1"/>
          </p:cNvSpPr>
          <p:nvPr/>
        </p:nvSpPr>
        <p:spPr bwMode="auto">
          <a:xfrm>
            <a:off x="4663450" y="1323344"/>
            <a:ext cx="4464050" cy="830989"/>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50000"/>
              </a:lnSpc>
              <a:spcBef>
                <a:spcPct val="0"/>
              </a:spcBef>
              <a:buNone/>
              <a:defRPr/>
            </a:pPr>
            <a:r>
              <a:rPr lang="zh-CN" altLang="en-US" sz="1600" b="1" dirty="0">
                <a:solidFill>
                  <a:srgbClr val="FF0000"/>
                </a:solidFill>
                <a:latin typeface="Arial"/>
                <a:ea typeface="Microsoft YaHei"/>
                <a:cs typeface="+mn-ea"/>
                <a:sym typeface="Arial"/>
              </a:rPr>
              <a:t>防腐，防蛀，不干裂</a:t>
            </a:r>
            <a:endParaRPr lang="en-US" altLang="zh-CN" sz="1600" b="1" dirty="0">
              <a:solidFill>
                <a:srgbClr val="FF0000"/>
              </a:solidFill>
              <a:latin typeface="Arial"/>
              <a:ea typeface="Microsoft YaHei"/>
              <a:cs typeface="+mn-ea"/>
              <a:sym typeface="Arial"/>
            </a:endParaRPr>
          </a:p>
          <a:p>
            <a:pPr eaLnBrk="1" hangingPunct="1">
              <a:lnSpc>
                <a:spcPct val="150000"/>
              </a:lnSpc>
              <a:spcBef>
                <a:spcPct val="0"/>
              </a:spcBef>
              <a:buNone/>
              <a:defRPr/>
            </a:pPr>
            <a:r>
              <a:rPr lang="zh-CN" altLang="en-US" sz="1600" dirty="0">
                <a:sym typeface="Arial"/>
              </a:rPr>
              <a:t>形状、色彩丰富，阻燃、表面光滑平整</a:t>
            </a:r>
          </a:p>
        </p:txBody>
      </p:sp>
      <p:sp>
        <p:nvSpPr>
          <p:cNvPr id="22" name="燕尾形 21"/>
          <p:cNvSpPr/>
          <p:nvPr/>
        </p:nvSpPr>
        <p:spPr>
          <a:xfrm rot="5400000">
            <a:off x="4030885" y="3218965"/>
            <a:ext cx="358775" cy="576263"/>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cxnSp>
        <p:nvCxnSpPr>
          <p:cNvPr id="23" name="直接连接符 22"/>
          <p:cNvCxnSpPr/>
          <p:nvPr/>
        </p:nvCxnSpPr>
        <p:spPr>
          <a:xfrm>
            <a:off x="4211960" y="3711054"/>
            <a:ext cx="478790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5" name="矩形 47"/>
          <p:cNvSpPr>
            <a:spLocks noChangeArrowheads="1"/>
          </p:cNvSpPr>
          <p:nvPr/>
        </p:nvSpPr>
        <p:spPr bwMode="auto">
          <a:xfrm>
            <a:off x="4644454" y="3289535"/>
            <a:ext cx="4464050" cy="830989"/>
          </a:xfrm>
          <a:prstGeom prst="rect">
            <a:avLst/>
          </a:prstGeom>
          <a:noFill/>
          <a:ln>
            <a:noFill/>
          </a:ln>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eaLnBrk="1" hangingPunct="1">
              <a:lnSpc>
                <a:spcPct val="150000"/>
              </a:lnSpc>
              <a:spcBef>
                <a:spcPct val="0"/>
              </a:spcBef>
              <a:buFont typeface="Arial" charset="0"/>
              <a:buNone/>
              <a:defRPr/>
            </a:pPr>
            <a:r>
              <a:rPr lang="zh-CN" altLang="en-US" sz="1600" b="1" dirty="0">
                <a:solidFill>
                  <a:srgbClr val="FF0000"/>
                </a:solidFill>
                <a:latin typeface="Arial"/>
                <a:ea typeface="Microsoft YaHei"/>
                <a:cs typeface="+mn-ea"/>
                <a:sym typeface="Arial"/>
              </a:rPr>
              <a:t>零甲醛，</a:t>
            </a:r>
            <a:r>
              <a:rPr lang="zh-CN" altLang="en-US" sz="1600" b="1" dirty="0">
                <a:latin typeface="Arial"/>
                <a:ea typeface="Microsoft YaHei"/>
                <a:cs typeface="+mn-ea"/>
                <a:sym typeface="Arial"/>
              </a:rPr>
              <a:t>使用</a:t>
            </a:r>
            <a:r>
              <a:rPr lang="zh-CN" altLang="en-US" sz="1600" b="1" dirty="0">
                <a:solidFill>
                  <a:srgbClr val="FF0000"/>
                </a:solidFill>
                <a:latin typeface="Arial"/>
                <a:ea typeface="Microsoft YaHei"/>
                <a:cs typeface="+mn-ea"/>
                <a:sym typeface="Arial"/>
              </a:rPr>
              <a:t>寿命长，可个性化定制</a:t>
            </a:r>
            <a:endParaRPr lang="en-US" altLang="zh-CN" sz="1600" b="1" dirty="0">
              <a:solidFill>
                <a:srgbClr val="FF0000"/>
              </a:solidFill>
              <a:latin typeface="Arial"/>
              <a:ea typeface="Microsoft YaHei"/>
              <a:cs typeface="+mn-ea"/>
              <a:sym typeface="Arial"/>
            </a:endParaRPr>
          </a:p>
          <a:p>
            <a:pPr eaLnBrk="1" hangingPunct="1">
              <a:lnSpc>
                <a:spcPct val="150000"/>
              </a:lnSpc>
              <a:spcBef>
                <a:spcPct val="0"/>
              </a:spcBef>
              <a:buNone/>
              <a:defRPr/>
            </a:pPr>
            <a:r>
              <a:rPr lang="zh-CN" altLang="en-US" sz="1600" dirty="0">
                <a:sym typeface="Arial"/>
              </a:rPr>
              <a:t>高环保性，抗紫外线，无需刷漆，安装简单</a:t>
            </a:r>
          </a:p>
        </p:txBody>
      </p:sp>
      <p:sp>
        <p:nvSpPr>
          <p:cNvPr id="15375" name="标题 8"/>
          <p:cNvSpPr txBox="1">
            <a:spLocks/>
          </p:cNvSpPr>
          <p:nvPr/>
        </p:nvSpPr>
        <p:spPr bwMode="auto">
          <a:xfrm>
            <a:off x="1184275" y="333375"/>
            <a:ext cx="1882775"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产品优势</a:t>
            </a:r>
          </a:p>
        </p:txBody>
      </p:sp>
      <p:sp>
        <p:nvSpPr>
          <p:cNvPr id="28" name="圆角矩形 27"/>
          <p:cNvSpPr/>
          <p:nvPr/>
        </p:nvSpPr>
        <p:spPr>
          <a:xfrm>
            <a:off x="2544763" y="2643188"/>
            <a:ext cx="914400" cy="271462"/>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r>
              <a:rPr lang="zh-CN" altLang="en-US" sz="1600" dirty="0">
                <a:solidFill>
                  <a:schemeClr val="bg1"/>
                </a:solidFill>
                <a:latin typeface="Arial"/>
                <a:ea typeface="Microsoft YaHei"/>
                <a:cs typeface="+mn-ea"/>
                <a:sym typeface="Arial"/>
              </a:rPr>
              <a:t>胶合板</a:t>
            </a:r>
          </a:p>
        </p:txBody>
      </p:sp>
      <p:sp>
        <p:nvSpPr>
          <p:cNvPr id="29" name="圆角矩形 28"/>
          <p:cNvSpPr/>
          <p:nvPr/>
        </p:nvSpPr>
        <p:spPr>
          <a:xfrm>
            <a:off x="2544763" y="1219200"/>
            <a:ext cx="914400" cy="271463"/>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r>
              <a:rPr lang="zh-CN" altLang="en-US" sz="1600" dirty="0">
                <a:solidFill>
                  <a:schemeClr val="bg1"/>
                </a:solidFill>
                <a:latin typeface="Arial"/>
                <a:ea typeface="Microsoft YaHei"/>
                <a:cs typeface="+mn-ea"/>
                <a:sym typeface="Arial"/>
              </a:rPr>
              <a:t>实木</a:t>
            </a:r>
          </a:p>
        </p:txBody>
      </p:sp>
      <p:sp>
        <p:nvSpPr>
          <p:cNvPr id="30" name="圆角矩形 29"/>
          <p:cNvSpPr/>
          <p:nvPr/>
        </p:nvSpPr>
        <p:spPr>
          <a:xfrm>
            <a:off x="2544763" y="3741738"/>
            <a:ext cx="973137" cy="269875"/>
          </a:xfrm>
          <a:prstGeom prst="roundRect">
            <a:avLst>
              <a:gd name="adj" fmla="val 50000"/>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r>
              <a:rPr lang="zh-CN" altLang="en-US" sz="1600" dirty="0">
                <a:solidFill>
                  <a:schemeClr val="bg1"/>
                </a:solidFill>
                <a:latin typeface="Arial"/>
                <a:ea typeface="Microsoft YaHei"/>
                <a:cs typeface="+mn-ea"/>
                <a:sym typeface="Arial"/>
              </a:rPr>
              <a:t>密度板</a:t>
            </a:r>
          </a:p>
        </p:txBody>
      </p:sp>
      <p:sp>
        <p:nvSpPr>
          <p:cNvPr id="20" name="矩形 19">
            <a:extLst>
              <a:ext uri="{FF2B5EF4-FFF2-40B4-BE49-F238E27FC236}">
                <a16:creationId xmlns="" xmlns:a16="http://schemas.microsoft.com/office/drawing/2014/main" id="{47D706D6-C98D-4475-A751-3E2B0F65C933}"/>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412"/>
                                        </p:tgtEl>
                                        <p:attrNameLst>
                                          <p:attrName>style.visibility</p:attrName>
                                        </p:attrNameLst>
                                      </p:cBhvr>
                                      <p:to>
                                        <p:strVal val="visible"/>
                                      </p:to>
                                    </p:set>
                                    <p:animEffect transition="in" filter="fade">
                                      <p:cBhvr>
                                        <p:cTn id="10" dur="500"/>
                                        <p:tgtEl>
                                          <p:spTgt spid="1741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Effect transition="in" filter="fade">
                                      <p:cBhvr>
                                        <p:cTn id="5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2" grpId="0"/>
      <p:bldP spid="9" grpId="0"/>
      <p:bldP spid="13" grpId="0" animBg="1"/>
      <p:bldP spid="16" grpId="0"/>
      <p:bldP spid="22" grpId="0" animBg="1"/>
      <p:bldP spid="25" grpId="0"/>
      <p:bldP spid="28" grpId="0" animBg="1"/>
      <p:bldP spid="29" grpId="0" animBg="1"/>
      <p:bldP spid="3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a:extLst>
              <a:ext uri="{FF2B5EF4-FFF2-40B4-BE49-F238E27FC236}">
                <a16:creationId xmlns="" xmlns:a16="http://schemas.microsoft.com/office/drawing/2014/main" id="{0453E15C-8D1B-45E7-8F64-056C0599EE2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475656" y="1005301"/>
            <a:ext cx="6364286" cy="3252993"/>
          </a:xfrm>
          <a:prstGeom prst="rect">
            <a:avLst/>
          </a:prstGeom>
        </p:spPr>
      </p:pic>
      <p:sp>
        <p:nvSpPr>
          <p:cNvPr id="16386" name="标题 8"/>
          <p:cNvSpPr txBox="1">
            <a:spLocks/>
          </p:cNvSpPr>
          <p:nvPr/>
        </p:nvSpPr>
        <p:spPr bwMode="auto">
          <a:xfrm>
            <a:off x="1184275" y="333375"/>
            <a:ext cx="1882775" cy="438150"/>
          </a:xfrm>
          <a:prstGeom prst="rect">
            <a:avLst/>
          </a:prstGeom>
          <a:noFill/>
          <a:ln>
            <a:noFill/>
          </a:ln>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市场需求</a:t>
            </a:r>
          </a:p>
        </p:txBody>
      </p:sp>
      <p:sp>
        <p:nvSpPr>
          <p:cNvPr id="20" name="文本框 19">
            <a:extLst>
              <a:ext uri="{FF2B5EF4-FFF2-40B4-BE49-F238E27FC236}">
                <a16:creationId xmlns="" xmlns:a16="http://schemas.microsoft.com/office/drawing/2014/main" id="{FA6FB51D-28EC-42D0-A245-C205EFC27A19}"/>
              </a:ext>
            </a:extLst>
          </p:cNvPr>
          <p:cNvSpPr txBox="1"/>
          <p:nvPr/>
        </p:nvSpPr>
        <p:spPr>
          <a:xfrm>
            <a:off x="3779912" y="4285418"/>
            <a:ext cx="3203848" cy="276999"/>
          </a:xfrm>
          <a:prstGeom prst="rect">
            <a:avLst/>
          </a:prstGeom>
          <a:noFill/>
        </p:spPr>
        <p:txBody>
          <a:bodyPr wrap="square" lIns="0" tIns="0" rIns="0" bIns="0" rtlCol="0">
            <a:spAutoFit/>
          </a:bodyPr>
          <a:lstStyle/>
          <a:p>
            <a:r>
              <a:rPr lang="zh-CN" altLang="en-US" b="1" kern="0" dirty="0">
                <a:solidFill>
                  <a:srgbClr val="0070C0"/>
                </a:solidFill>
                <a:latin typeface="Arial"/>
                <a:ea typeface="Microsoft YaHei"/>
                <a:cs typeface="+mn-ea"/>
              </a:rPr>
              <a:t>倡导改善农村人居环境</a:t>
            </a:r>
          </a:p>
        </p:txBody>
      </p:sp>
      <p:sp>
        <p:nvSpPr>
          <p:cNvPr id="22" name="文本框 21">
            <a:extLst>
              <a:ext uri="{FF2B5EF4-FFF2-40B4-BE49-F238E27FC236}">
                <a16:creationId xmlns="" xmlns:a16="http://schemas.microsoft.com/office/drawing/2014/main" id="{760946DC-5E89-4DD0-BF74-311EB5D62C0A}"/>
              </a:ext>
            </a:extLst>
          </p:cNvPr>
          <p:cNvSpPr txBox="1"/>
          <p:nvPr/>
        </p:nvSpPr>
        <p:spPr>
          <a:xfrm>
            <a:off x="3927889" y="4454991"/>
            <a:ext cx="2179900" cy="276999"/>
          </a:xfrm>
          <a:prstGeom prst="rect">
            <a:avLst/>
          </a:prstGeom>
          <a:noFill/>
        </p:spPr>
        <p:txBody>
          <a:bodyPr wrap="square" lIns="0" tIns="0" rIns="0" bIns="0" rtlCol="0">
            <a:spAutoFit/>
          </a:bodyPr>
          <a:lstStyle/>
          <a:p>
            <a:r>
              <a:rPr lang="zh-CN" altLang="en-US" b="1" kern="0" dirty="0">
                <a:solidFill>
                  <a:srgbClr val="0070C0"/>
                </a:solidFill>
                <a:latin typeface="Arial"/>
                <a:ea typeface="Microsoft YaHei"/>
                <a:cs typeface="+mn-ea"/>
              </a:rPr>
              <a:t>大力发展绿色建材</a:t>
            </a:r>
          </a:p>
        </p:txBody>
      </p:sp>
      <p:pic>
        <p:nvPicPr>
          <p:cNvPr id="19" name="图片 18">
            <a:extLst>
              <a:ext uri="{FF2B5EF4-FFF2-40B4-BE49-F238E27FC236}">
                <a16:creationId xmlns="" xmlns:a16="http://schemas.microsoft.com/office/drawing/2014/main" id="{FACDC0E4-C325-4E0F-8254-51255C1D400B}"/>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195736" y="1005301"/>
            <a:ext cx="5135488" cy="3386242"/>
          </a:xfrm>
          <a:prstGeom prst="rect">
            <a:avLst/>
          </a:prstGeom>
        </p:spPr>
      </p:pic>
      <p:sp>
        <p:nvSpPr>
          <p:cNvPr id="7" name="矩形 6">
            <a:extLst>
              <a:ext uri="{FF2B5EF4-FFF2-40B4-BE49-F238E27FC236}">
                <a16:creationId xmlns="" xmlns:a16="http://schemas.microsoft.com/office/drawing/2014/main" id="{47D706D6-C98D-4475-A751-3E2B0F65C933}"/>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8" fill="hold" grpId="0" nodeType="clickEffect">
                                  <p:stCondLst>
                                    <p:cond delay="0"/>
                                  </p:stCondLst>
                                  <p:childTnLst>
                                    <p:anim calcmode="lin" valueType="num">
                                      <p:cBhvr additive="base">
                                        <p:cTn id="6" dur="500"/>
                                        <p:tgtEl>
                                          <p:spTgt spid="20"/>
                                        </p:tgtEl>
                                        <p:attrNameLst>
                                          <p:attrName>ppt_x</p:attrName>
                                        </p:attrNameLst>
                                      </p:cBhvr>
                                      <p:tavLst>
                                        <p:tav tm="0">
                                          <p:val>
                                            <p:strVal val="ppt_x"/>
                                          </p:val>
                                        </p:tav>
                                        <p:tav tm="100000">
                                          <p:val>
                                            <p:strVal val="0-ppt_w/2"/>
                                          </p:val>
                                        </p:tav>
                                      </p:tavLst>
                                    </p:anim>
                                    <p:anim calcmode="lin" valueType="num">
                                      <p:cBhvr additive="base">
                                        <p:cTn id="7" dur="500"/>
                                        <p:tgtEl>
                                          <p:spTgt spid="20"/>
                                        </p:tgtEl>
                                        <p:attrNameLst>
                                          <p:attrName>ppt_y</p:attrName>
                                        </p:attrNameLst>
                                      </p:cBhvr>
                                      <p:tavLst>
                                        <p:tav tm="0">
                                          <p:val>
                                            <p:strVal val="ppt_y"/>
                                          </p:val>
                                        </p:tav>
                                        <p:tav tm="100000">
                                          <p:val>
                                            <p:strVal val="ppt_y"/>
                                          </p:val>
                                        </p:tav>
                                      </p:tavLst>
                                    </p:anim>
                                    <p:set>
                                      <p:cBhvr>
                                        <p:cTn id="8" dur="1" fill="hold">
                                          <p:stCondLst>
                                            <p:cond delay="499"/>
                                          </p:stCondLst>
                                        </p:cTn>
                                        <p:tgtEl>
                                          <p:spTgt spid="20"/>
                                        </p:tgtEl>
                                        <p:attrNameLst>
                                          <p:attrName>style.visibility</p:attrName>
                                        </p:attrNameLst>
                                      </p:cBhvr>
                                      <p:to>
                                        <p:strVal val="hidden"/>
                                      </p:to>
                                    </p:set>
                                  </p:childTnLst>
                                </p:cTn>
                              </p:par>
                              <p:par>
                                <p:cTn id="9" presetID="2" presetClass="exit" presetSubtype="8" fill="hold" nodeType="withEffect">
                                  <p:stCondLst>
                                    <p:cond delay="0"/>
                                  </p:stCondLst>
                                  <p:childTnLst>
                                    <p:anim calcmode="lin" valueType="num">
                                      <p:cBhvr additive="base">
                                        <p:cTn id="10" dur="500"/>
                                        <p:tgtEl>
                                          <p:spTgt spid="17"/>
                                        </p:tgtEl>
                                        <p:attrNameLst>
                                          <p:attrName>ppt_x</p:attrName>
                                        </p:attrNameLst>
                                      </p:cBhvr>
                                      <p:tavLst>
                                        <p:tav tm="0">
                                          <p:val>
                                            <p:strVal val="ppt_x"/>
                                          </p:val>
                                        </p:tav>
                                        <p:tav tm="100000">
                                          <p:val>
                                            <p:strVal val="0-ppt_w/2"/>
                                          </p:val>
                                        </p:tav>
                                      </p:tavLst>
                                    </p:anim>
                                    <p:anim calcmode="lin" valueType="num">
                                      <p:cBhvr additive="base">
                                        <p:cTn id="11" dur="500"/>
                                        <p:tgtEl>
                                          <p:spTgt spid="17"/>
                                        </p:tgtEl>
                                        <p:attrNameLst>
                                          <p:attrName>ppt_y</p:attrName>
                                        </p:attrNameLst>
                                      </p:cBhvr>
                                      <p:tavLst>
                                        <p:tav tm="0">
                                          <p:val>
                                            <p:strVal val="ppt_y"/>
                                          </p:val>
                                        </p:tav>
                                        <p:tav tm="100000">
                                          <p:val>
                                            <p:strVal val="ppt_y"/>
                                          </p:val>
                                        </p:tav>
                                      </p:tavLst>
                                    </p:anim>
                                    <p:set>
                                      <p:cBhvr>
                                        <p:cTn id="12" dur="1" fill="hold">
                                          <p:stCondLst>
                                            <p:cond delay="499"/>
                                          </p:stCondLst>
                                        </p:cTn>
                                        <p:tgtEl>
                                          <p:spTgt spid="17"/>
                                        </p:tgtEl>
                                        <p:attrNameLst>
                                          <p:attrName>style.visibility</p:attrName>
                                        </p:attrNameLst>
                                      </p:cBhvr>
                                      <p:to>
                                        <p:strVal val="hidden"/>
                                      </p:to>
                                    </p:set>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500" fill="hold"/>
                                        <p:tgtEl>
                                          <p:spTgt spid="19"/>
                                        </p:tgtEl>
                                        <p:attrNameLst>
                                          <p:attrName>ppt_x</p:attrName>
                                        </p:attrNameLst>
                                      </p:cBhvr>
                                      <p:tavLst>
                                        <p:tav tm="0">
                                          <p:val>
                                            <p:strVal val="1+#ppt_w/2"/>
                                          </p:val>
                                        </p:tav>
                                        <p:tav tm="100000">
                                          <p:val>
                                            <p:strVal val="#ppt_x"/>
                                          </p:val>
                                        </p:tav>
                                      </p:tavLst>
                                    </p:anim>
                                    <p:anim calcmode="lin" valueType="num">
                                      <p:cBhvr additive="base">
                                        <p:cTn id="17" dur="500" fill="hold"/>
                                        <p:tgtEl>
                                          <p:spTgt spid="1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1288" y="1635125"/>
            <a:ext cx="2492375" cy="825500"/>
          </a:xfrm>
          <a:prstGeom prst="rect">
            <a:avLst/>
          </a:prstGeom>
          <a:noFill/>
        </p:spPr>
        <p:txBody>
          <a:bodyPr wrap="none">
            <a:spAutoFit/>
          </a:bodyPr>
          <a:lstStyle/>
          <a:p>
            <a:pPr marL="0" lvl="1" algn="ctr" eaLnBrk="1" hangingPunct="1">
              <a:lnSpc>
                <a:spcPct val="150000"/>
              </a:lnSpc>
              <a:defRPr/>
            </a:pPr>
            <a:r>
              <a:rPr lang="zh-CN" altLang="en-US" sz="3600" b="1" dirty="0">
                <a:solidFill>
                  <a:schemeClr val="accent3"/>
                </a:solidFill>
                <a:latin typeface="Arial"/>
                <a:ea typeface="Microsoft YaHei"/>
                <a:cs typeface="+mn-ea"/>
                <a:sym typeface="Arial"/>
              </a:rPr>
              <a:t>我们怎么做</a:t>
            </a:r>
            <a:endParaRPr lang="en-US" altLang="zh-CN" sz="3600" b="1" dirty="0">
              <a:solidFill>
                <a:schemeClr val="accent3"/>
              </a:solidFill>
              <a:latin typeface="Arial"/>
              <a:ea typeface="Microsoft YaHei"/>
              <a:cs typeface="+mn-ea"/>
              <a:sym typeface="Arial"/>
            </a:endParaRPr>
          </a:p>
        </p:txBody>
      </p:sp>
      <p:cxnSp>
        <p:nvCxnSpPr>
          <p:cNvPr id="4" name="直接连接符 3"/>
          <p:cNvCxnSpPr/>
          <p:nvPr/>
        </p:nvCxnSpPr>
        <p:spPr>
          <a:xfrm flipV="1">
            <a:off x="3635375" y="1779588"/>
            <a:ext cx="0" cy="1152525"/>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5"/>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17413" name="TextBox 9"/>
          <p:cNvSpPr txBox="1">
            <a:spLocks noChangeArrowheads="1"/>
          </p:cNvSpPr>
          <p:nvPr/>
        </p:nvSpPr>
        <p:spPr bwMode="auto">
          <a:xfrm>
            <a:off x="3951288" y="2571750"/>
            <a:ext cx="2305050" cy="582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469" tIns="30235" rIns="60469" bIns="302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原材料来源    </a:t>
            </a: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营销策略</a:t>
            </a:r>
            <a:endParaRPr lang="en-US" altLang="zh-CN" sz="1200" dirty="0">
              <a:solidFill>
                <a:srgbClr val="080808"/>
              </a:solidFill>
              <a:latin typeface="Arial"/>
              <a:ea typeface="Microsoft YaHei"/>
              <a:cs typeface="+mn-ea"/>
              <a:sym typeface="Arial"/>
            </a:endParaRPr>
          </a:p>
          <a:p>
            <a:pPr eaLnBrk="1" hangingPunct="1">
              <a:lnSpc>
                <a:spcPct val="15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商业模式</a:t>
            </a:r>
          </a:p>
        </p:txBody>
      </p:sp>
      <p:sp>
        <p:nvSpPr>
          <p:cNvPr id="15" name="TextBox 13"/>
          <p:cNvSpPr txBox="1"/>
          <p:nvPr/>
        </p:nvSpPr>
        <p:spPr>
          <a:xfrm>
            <a:off x="2411760" y="1851025"/>
            <a:ext cx="901700" cy="839788"/>
          </a:xfrm>
          <a:prstGeom prst="rect">
            <a:avLst/>
          </a:prstGeom>
          <a:noFill/>
        </p:spPr>
        <p:txBody>
          <a:bodyPr lIns="0" tIns="0" rIns="0" bIns="0">
            <a:spAutoFit/>
          </a:bodyPr>
          <a:lstStyle/>
          <a:p>
            <a:pPr eaLnBrk="1" hangingPunct="1">
              <a:lnSpc>
                <a:spcPct val="120000"/>
              </a:lnSpc>
              <a:defRPr/>
            </a:pPr>
            <a:r>
              <a:rPr lang="en-US" altLang="zh-CN" sz="5000" b="1" dirty="0">
                <a:solidFill>
                  <a:schemeClr val="accent3"/>
                </a:solidFill>
                <a:latin typeface="Times New Roman" pitchFamily="18" charset="0"/>
                <a:ea typeface="Microsoft YaHei"/>
                <a:cs typeface="Times New Roman" pitchFamily="18" charset="0"/>
                <a:sym typeface="Arial"/>
              </a:rPr>
              <a:t>04</a:t>
            </a:r>
            <a:endParaRPr lang="zh-CN" altLang="en-US" sz="5000" b="1" dirty="0">
              <a:solidFill>
                <a:schemeClr val="accent3"/>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D:\桌面\00123f37932507d97c7c02.jpg"/>
          <p:cNvPicPr>
            <a:picLocks noChangeAspect="1" noChangeArrowheads="1"/>
          </p:cNvPicPr>
          <p:nvPr/>
        </p:nvPicPr>
        <p:blipFill>
          <a:blip r:embed="rId3" cstate="print">
            <a:extLst/>
          </a:blip>
          <a:srcRect/>
          <a:stretch>
            <a:fillRect/>
          </a:stretch>
        </p:blipFill>
        <p:spPr bwMode="auto">
          <a:xfrm>
            <a:off x="2699792" y="1347614"/>
            <a:ext cx="1677967" cy="1260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7" name="Picture 3"/>
          <p:cNvPicPr>
            <a:picLocks noChangeAspect="1" noChangeArrowheads="1"/>
          </p:cNvPicPr>
          <p:nvPr/>
        </p:nvPicPr>
        <p:blipFill>
          <a:blip r:embed="rId4" cstate="print">
            <a:extLst/>
          </a:blip>
          <a:stretch>
            <a:fillRect/>
          </a:stretch>
        </p:blipFill>
        <p:spPr bwMode="auto">
          <a:xfrm>
            <a:off x="323528" y="1350019"/>
            <a:ext cx="2175357" cy="272815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grpSp>
        <p:nvGrpSpPr>
          <p:cNvPr id="3" name="组合 12"/>
          <p:cNvGrpSpPr/>
          <p:nvPr/>
        </p:nvGrpSpPr>
        <p:grpSpPr>
          <a:xfrm>
            <a:off x="2627785" y="2795362"/>
            <a:ext cx="4017332" cy="1314751"/>
            <a:chOff x="4304043" y="1286668"/>
            <a:chExt cx="3837944" cy="2757793"/>
          </a:xfrm>
          <a:effectLst>
            <a:outerShdw blurRad="381000" dist="254000" dir="8100000" algn="tr" rotWithShape="0">
              <a:prstClr val="black">
                <a:alpha val="40000"/>
              </a:prstClr>
            </a:outerShdw>
          </a:effectLst>
        </p:grpSpPr>
        <p:sp>
          <p:nvSpPr>
            <p:cNvPr id="14" name="圆角矩形 13"/>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15" name="圆角矩形 14"/>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grpSp>
      <p:grpSp>
        <p:nvGrpSpPr>
          <p:cNvPr id="8" name="组合 15"/>
          <p:cNvGrpSpPr/>
          <p:nvPr/>
        </p:nvGrpSpPr>
        <p:grpSpPr>
          <a:xfrm>
            <a:off x="2987824" y="2880269"/>
            <a:ext cx="443517" cy="4112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18" name="椭圆 17"/>
            <p:cNvSpPr/>
            <p:nvPr/>
          </p:nvSpPr>
          <p:spPr>
            <a:xfrm>
              <a:off x="392113" y="760408"/>
              <a:ext cx="3825874" cy="3825875"/>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sp>
        <p:nvSpPr>
          <p:cNvPr id="22" name="Freeform 9"/>
          <p:cNvSpPr>
            <a:spLocks noEditPoints="1"/>
          </p:cNvSpPr>
          <p:nvPr/>
        </p:nvSpPr>
        <p:spPr bwMode="auto">
          <a:xfrm>
            <a:off x="3092901" y="3011277"/>
            <a:ext cx="233363" cy="149225"/>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accent1"/>
          </a:solidFill>
          <a:ln>
            <a:noFill/>
          </a:ln>
        </p:spPr>
        <p:txBody>
          <a:bodyPr/>
          <a:lstStyle/>
          <a:p>
            <a:pPr algn="ctr" eaLnBrk="1" hangingPunct="1">
              <a:lnSpc>
                <a:spcPct val="120000"/>
              </a:lnSpc>
              <a:defRPr/>
            </a:pPr>
            <a:endParaRPr lang="en-US" sz="2200" kern="0">
              <a:solidFill>
                <a:srgbClr val="000000"/>
              </a:solidFill>
              <a:latin typeface="Arial"/>
              <a:ea typeface="Microsoft YaHei"/>
              <a:cs typeface="+mn-ea"/>
              <a:sym typeface="Arial"/>
            </a:endParaRPr>
          </a:p>
        </p:txBody>
      </p:sp>
      <p:sp>
        <p:nvSpPr>
          <p:cNvPr id="6" name="TextBox 5"/>
          <p:cNvSpPr txBox="1"/>
          <p:nvPr/>
        </p:nvSpPr>
        <p:spPr>
          <a:xfrm>
            <a:off x="3511659" y="2963006"/>
            <a:ext cx="2284477" cy="1366528"/>
          </a:xfrm>
          <a:prstGeom prst="rect">
            <a:avLst/>
          </a:prstGeom>
          <a:noFill/>
        </p:spPr>
        <p:txBody>
          <a:bodyPr wrap="square" lIns="0" tIns="0" rIns="0" bIns="0">
            <a:spAutoFit/>
          </a:bodyPr>
          <a:lstStyle/>
          <a:p>
            <a:pPr eaLnBrk="1" fontAlgn="auto" hangingPunct="1">
              <a:lnSpc>
                <a:spcPct val="120000"/>
              </a:lnSpc>
              <a:spcBef>
                <a:spcPts val="0"/>
              </a:spcBef>
              <a:spcAft>
                <a:spcPts val="0"/>
              </a:spcAft>
              <a:defRPr/>
            </a:pPr>
            <a:r>
              <a:rPr lang="zh-CN" altLang="en-US" sz="1600" b="1" kern="0" dirty="0">
                <a:solidFill>
                  <a:srgbClr val="FF0000"/>
                </a:solidFill>
                <a:latin typeface="Arial"/>
                <a:ea typeface="Microsoft YaHei"/>
                <a:cs typeface="+mn-ea"/>
                <a:sym typeface="Arial"/>
              </a:rPr>
              <a:t>定点收购 打包储存</a:t>
            </a:r>
            <a:endParaRPr lang="en-US" altLang="zh-CN" sz="1600" b="1" kern="0" dirty="0">
              <a:solidFill>
                <a:srgbClr val="FF0000"/>
              </a:solidFill>
              <a:latin typeface="Arial"/>
              <a:ea typeface="Microsoft YaHei"/>
              <a:cs typeface="+mn-ea"/>
              <a:sym typeface="Arial"/>
            </a:endParaRPr>
          </a:p>
          <a:p>
            <a:pPr eaLnBrk="1" fontAlgn="auto" hangingPunct="1">
              <a:lnSpc>
                <a:spcPct val="120000"/>
              </a:lnSpc>
              <a:spcBef>
                <a:spcPts val="0"/>
              </a:spcBef>
              <a:spcAft>
                <a:spcPts val="0"/>
              </a:spcAft>
              <a:defRPr/>
            </a:pPr>
            <a:r>
              <a:rPr lang="zh-CN" altLang="en-US" sz="1400" b="1" kern="0" dirty="0">
                <a:solidFill>
                  <a:srgbClr val="0070C0"/>
                </a:solidFill>
                <a:latin typeface="Arial"/>
                <a:ea typeface="Microsoft YaHei"/>
                <a:cs typeface="+mn-ea"/>
                <a:sym typeface="Arial"/>
              </a:rPr>
              <a:t>桓台年产</a:t>
            </a:r>
            <a:r>
              <a:rPr lang="zh-CN" altLang="en-US" sz="1400" b="1" kern="0" dirty="0" smtClean="0">
                <a:solidFill>
                  <a:srgbClr val="0070C0"/>
                </a:solidFill>
                <a:latin typeface="Arial"/>
                <a:ea typeface="Microsoft YaHei"/>
                <a:cs typeface="+mn-ea"/>
                <a:sym typeface="Arial"/>
              </a:rPr>
              <a:t>秸秆</a:t>
            </a:r>
            <a:r>
              <a:rPr lang="en-US" altLang="zh-CN" sz="1400" b="1" kern="0" dirty="0" smtClean="0">
                <a:solidFill>
                  <a:srgbClr val="0070C0"/>
                </a:solidFill>
                <a:latin typeface="Arial"/>
                <a:ea typeface="Microsoft YaHei"/>
                <a:cs typeface="+mn-ea"/>
                <a:sym typeface="Arial"/>
              </a:rPr>
              <a:t>47.5</a:t>
            </a:r>
            <a:r>
              <a:rPr lang="zh-CN" altLang="en-US" sz="1400" b="1" kern="0" dirty="0" smtClean="0">
                <a:solidFill>
                  <a:srgbClr val="0070C0"/>
                </a:solidFill>
                <a:latin typeface="Arial"/>
                <a:ea typeface="Microsoft YaHei"/>
                <a:cs typeface="+mn-ea"/>
                <a:sym typeface="Arial"/>
              </a:rPr>
              <a:t>万吨</a:t>
            </a:r>
          </a:p>
          <a:p>
            <a:pPr eaLnBrk="1" fontAlgn="auto" hangingPunct="1">
              <a:lnSpc>
                <a:spcPct val="120000"/>
              </a:lnSpc>
              <a:spcBef>
                <a:spcPts val="0"/>
              </a:spcBef>
              <a:spcAft>
                <a:spcPts val="0"/>
              </a:spcAft>
              <a:defRPr/>
            </a:pPr>
            <a:r>
              <a:rPr lang="zh-CN" altLang="en-US" sz="1400" b="1" kern="0" dirty="0" smtClean="0">
                <a:solidFill>
                  <a:srgbClr val="0070C0"/>
                </a:solidFill>
                <a:latin typeface="Arial"/>
                <a:ea typeface="Microsoft YaHei"/>
                <a:cs typeface="+mn-ea"/>
                <a:sym typeface="Arial"/>
              </a:rPr>
              <a:t>预计收购秸秆</a:t>
            </a:r>
            <a:r>
              <a:rPr lang="en-US" altLang="zh-CN" sz="1400" b="1" kern="0" dirty="0" smtClean="0">
                <a:solidFill>
                  <a:srgbClr val="0070C0"/>
                </a:solidFill>
                <a:latin typeface="Arial"/>
                <a:ea typeface="Microsoft YaHei"/>
                <a:cs typeface="+mn-ea"/>
                <a:sym typeface="Arial"/>
              </a:rPr>
              <a:t>450</a:t>
            </a:r>
            <a:r>
              <a:rPr lang="zh-CN" altLang="en-US" sz="1400" b="1" kern="0" dirty="0" smtClean="0">
                <a:solidFill>
                  <a:srgbClr val="0070C0"/>
                </a:solidFill>
                <a:latin typeface="Arial"/>
                <a:ea typeface="Microsoft YaHei"/>
                <a:cs typeface="+mn-ea"/>
                <a:sym typeface="Arial"/>
              </a:rPr>
              <a:t>吨</a:t>
            </a:r>
            <a:endParaRPr lang="en-US" altLang="zh-CN" sz="1400" b="1" kern="0" dirty="0" smtClean="0">
              <a:solidFill>
                <a:srgbClr val="0070C0"/>
              </a:solidFill>
              <a:latin typeface="Arial"/>
              <a:ea typeface="Microsoft YaHei"/>
              <a:cs typeface="+mn-ea"/>
              <a:sym typeface="Arial"/>
            </a:endParaRPr>
          </a:p>
          <a:p>
            <a:pPr eaLnBrk="1" fontAlgn="auto" hangingPunct="1">
              <a:lnSpc>
                <a:spcPct val="120000"/>
              </a:lnSpc>
              <a:spcBef>
                <a:spcPts val="0"/>
              </a:spcBef>
              <a:spcAft>
                <a:spcPts val="0"/>
              </a:spcAft>
              <a:defRPr/>
            </a:pPr>
            <a:r>
              <a:rPr lang="zh-CN" altLang="en-US" sz="1400" b="1" kern="0" dirty="0" smtClean="0">
                <a:solidFill>
                  <a:srgbClr val="0070C0"/>
                </a:solidFill>
                <a:latin typeface="Arial"/>
                <a:ea typeface="Microsoft YaHei"/>
                <a:cs typeface="+mn-ea"/>
                <a:sym typeface="Arial"/>
              </a:rPr>
              <a:t>其他</a:t>
            </a:r>
            <a:r>
              <a:rPr lang="zh-CN" altLang="en-US" sz="1400" b="1" kern="0" dirty="0">
                <a:solidFill>
                  <a:srgbClr val="0070C0"/>
                </a:solidFill>
                <a:latin typeface="Arial"/>
                <a:ea typeface="Microsoft YaHei"/>
                <a:cs typeface="+mn-ea"/>
                <a:sym typeface="Arial"/>
              </a:rPr>
              <a:t>生物质</a:t>
            </a:r>
            <a:r>
              <a:rPr lang="en-US" altLang="zh-CN" sz="1400" b="1" kern="0" dirty="0">
                <a:solidFill>
                  <a:srgbClr val="0070C0"/>
                </a:solidFill>
                <a:latin typeface="Arial"/>
                <a:ea typeface="Microsoft YaHei"/>
                <a:cs typeface="+mn-ea"/>
                <a:sym typeface="Arial"/>
              </a:rPr>
              <a:t>50</a:t>
            </a:r>
            <a:r>
              <a:rPr lang="zh-CN" altLang="en-US" sz="1400" b="1" kern="0" dirty="0">
                <a:solidFill>
                  <a:srgbClr val="0070C0"/>
                </a:solidFill>
                <a:latin typeface="Arial"/>
                <a:ea typeface="Microsoft YaHei"/>
                <a:cs typeface="+mn-ea"/>
                <a:sym typeface="Arial"/>
              </a:rPr>
              <a:t>吨</a:t>
            </a:r>
            <a:endParaRPr lang="en-US" altLang="zh-CN" sz="1400" b="1" kern="0" dirty="0">
              <a:solidFill>
                <a:srgbClr val="0070C0"/>
              </a:solidFill>
              <a:latin typeface="Arial"/>
              <a:ea typeface="Microsoft YaHei"/>
              <a:cs typeface="+mn-ea"/>
              <a:sym typeface="Arial"/>
            </a:endParaRPr>
          </a:p>
          <a:p>
            <a:pPr eaLnBrk="1" fontAlgn="auto" hangingPunct="1">
              <a:lnSpc>
                <a:spcPct val="120000"/>
              </a:lnSpc>
              <a:spcBef>
                <a:spcPts val="0"/>
              </a:spcBef>
              <a:spcAft>
                <a:spcPts val="0"/>
              </a:spcAft>
              <a:defRPr/>
            </a:pPr>
            <a:endParaRPr lang="en-US" altLang="zh-CN" sz="1600" b="1" kern="0" dirty="0">
              <a:solidFill>
                <a:srgbClr val="FF0000"/>
              </a:solidFill>
              <a:latin typeface="Arial"/>
              <a:ea typeface="Microsoft YaHei"/>
              <a:cs typeface="+mn-ea"/>
              <a:sym typeface="Arial"/>
            </a:endParaRPr>
          </a:p>
        </p:txBody>
      </p:sp>
      <p:sp>
        <p:nvSpPr>
          <p:cNvPr id="11" name="文本框 10"/>
          <p:cNvSpPr txBox="1"/>
          <p:nvPr/>
        </p:nvSpPr>
        <p:spPr>
          <a:xfrm>
            <a:off x="1398078" y="4500313"/>
            <a:ext cx="6317194" cy="492443"/>
          </a:xfrm>
          <a:prstGeom prst="rect">
            <a:avLst/>
          </a:prstGeom>
          <a:noFill/>
        </p:spPr>
        <p:txBody>
          <a:bodyPr wrap="square" lIns="0" tIns="0" rIns="0" bIns="0" rtlCol="0">
            <a:spAutoFit/>
          </a:bodyPr>
          <a:lstStyle/>
          <a:p>
            <a:pPr algn="ctr" eaLnBrk="1" fontAlgn="auto" hangingPunct="1">
              <a:spcBef>
                <a:spcPts val="0"/>
              </a:spcBef>
              <a:spcAft>
                <a:spcPts val="0"/>
              </a:spcAft>
              <a:defRPr/>
            </a:pPr>
            <a:r>
              <a:rPr lang="zh-CN" altLang="en-US" sz="2400" b="1" kern="0" dirty="0" smtClean="0">
                <a:latin typeface="微软雅黑" pitchFamily="34" charset="-122"/>
                <a:ea typeface="微软雅黑" pitchFamily="34" charset="-122"/>
              </a:rPr>
              <a:t>只需利用年产量的</a:t>
            </a:r>
            <a:r>
              <a:rPr lang="en-US" altLang="zh-CN" sz="3200" b="1" kern="0" dirty="0" smtClean="0">
                <a:solidFill>
                  <a:srgbClr val="FF0000"/>
                </a:solidFill>
                <a:latin typeface="微软雅黑" pitchFamily="34" charset="-122"/>
                <a:ea typeface="微软雅黑" pitchFamily="34" charset="-122"/>
              </a:rPr>
              <a:t>1</a:t>
            </a:r>
            <a:r>
              <a:rPr lang="en-US" altLang="zh-CN" sz="3200" b="1" kern="0" dirty="0">
                <a:solidFill>
                  <a:srgbClr val="FF0000"/>
                </a:solidFill>
                <a:latin typeface="微软雅黑" pitchFamily="34" charset="-122"/>
                <a:ea typeface="微软雅黑" pitchFamily="34" charset="-122"/>
              </a:rPr>
              <a:t>‰</a:t>
            </a:r>
            <a:r>
              <a:rPr lang="zh-CN" altLang="en-US" sz="2400" b="1" kern="0" dirty="0">
                <a:latin typeface="微软雅黑" pitchFamily="34" charset="-122"/>
                <a:ea typeface="微软雅黑" pitchFamily="34" charset="-122"/>
              </a:rPr>
              <a:t>即可</a:t>
            </a:r>
            <a:r>
              <a:rPr lang="zh-CN" altLang="en-US" sz="2400" b="1" kern="0" dirty="0" smtClean="0">
                <a:latin typeface="微软雅黑" pitchFamily="34" charset="-122"/>
                <a:ea typeface="微软雅黑" pitchFamily="34" charset="-122"/>
              </a:rPr>
              <a:t>满足原材料需求</a:t>
            </a:r>
            <a:endParaRPr lang="zh-CN" altLang="zh-CN" sz="2400" b="1" kern="0" dirty="0">
              <a:latin typeface="微软雅黑" pitchFamily="34" charset="-122"/>
              <a:ea typeface="微软雅黑" pitchFamily="34" charset="-122"/>
            </a:endParaRPr>
          </a:p>
        </p:txBody>
      </p:sp>
      <p:pic>
        <p:nvPicPr>
          <p:cNvPr id="13" name="图片 12">
            <a:extLst>
              <a:ext uri="{FF2B5EF4-FFF2-40B4-BE49-F238E27FC236}">
                <a16:creationId xmlns="" xmlns:a16="http://schemas.microsoft.com/office/drawing/2014/main" id="{9527530D-EF80-4B15-BAA8-993814BA1145}"/>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4644008" y="1347614"/>
            <a:ext cx="1908000" cy="12580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9" name="图片 18">
            <a:extLst>
              <a:ext uri="{FF2B5EF4-FFF2-40B4-BE49-F238E27FC236}">
                <a16:creationId xmlns="" xmlns:a16="http://schemas.microsoft.com/office/drawing/2014/main" id="{97E6E287-621F-433A-B3B6-C204B1D3BE14}"/>
              </a:ext>
            </a:extLst>
          </p:cNvPr>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6804248" y="1347614"/>
            <a:ext cx="1944000" cy="124748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1" name="图片 20">
            <a:extLst>
              <a:ext uri="{FF2B5EF4-FFF2-40B4-BE49-F238E27FC236}">
                <a16:creationId xmlns="" xmlns:a16="http://schemas.microsoft.com/office/drawing/2014/main" id="{938B9891-9AA6-4882-8346-ADDD7396FDC6}"/>
              </a:ext>
            </a:extLst>
          </p:cNvPr>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815633" y="2788052"/>
            <a:ext cx="1944000" cy="134455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3" name="文本框 22">
            <a:extLst>
              <a:ext uri="{FF2B5EF4-FFF2-40B4-BE49-F238E27FC236}">
                <a16:creationId xmlns="" xmlns:a16="http://schemas.microsoft.com/office/drawing/2014/main" id="{4F546906-17F1-44E7-AC43-90256AE2FBDE}"/>
              </a:ext>
            </a:extLst>
          </p:cNvPr>
          <p:cNvSpPr txBox="1"/>
          <p:nvPr/>
        </p:nvSpPr>
        <p:spPr>
          <a:xfrm>
            <a:off x="1187624" y="411510"/>
            <a:ext cx="2736304" cy="369332"/>
          </a:xfrm>
          <a:prstGeom prst="rect">
            <a:avLst/>
          </a:prstGeom>
          <a:noFill/>
        </p:spPr>
        <p:txBody>
          <a:bodyPr wrap="square" lIns="0" tIns="0" rIns="0" bIns="0" rtlCol="0">
            <a:spAutoFit/>
          </a:bodyPr>
          <a:lstStyle/>
          <a:p>
            <a:r>
              <a:rPr lang="zh-CN" altLang="en-US" sz="2400" dirty="0">
                <a:latin typeface="微软雅黑" pitchFamily="34" charset="-122"/>
                <a:ea typeface="微软雅黑" pitchFamily="34" charset="-122"/>
              </a:rPr>
              <a:t>原材料来源</a:t>
            </a:r>
          </a:p>
        </p:txBody>
      </p:sp>
      <p:sp>
        <p:nvSpPr>
          <p:cNvPr id="42" name="矩形 41">
            <a:extLst>
              <a:ext uri="{FF2B5EF4-FFF2-40B4-BE49-F238E27FC236}">
                <a16:creationId xmlns="" xmlns:a16="http://schemas.microsoft.com/office/drawing/2014/main" id="{8A2FE064-0240-46C1-9BF2-6695F7955CF1}"/>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Tree>
  </p:cSld>
  <p:clrMapOvr>
    <a:masterClrMapping/>
  </p:clrMapOvr>
  <p:transition spd="slow">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9" name="标题 8"/>
          <p:cNvSpPr txBox="1">
            <a:spLocks/>
          </p:cNvSpPr>
          <p:nvPr/>
        </p:nvSpPr>
        <p:spPr bwMode="auto">
          <a:xfrm>
            <a:off x="1184275" y="333375"/>
            <a:ext cx="2595563"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商业模式</a:t>
            </a:r>
          </a:p>
        </p:txBody>
      </p:sp>
      <p:sp>
        <p:nvSpPr>
          <p:cNvPr id="20" name="矩形 19">
            <a:extLst>
              <a:ext uri="{FF2B5EF4-FFF2-40B4-BE49-F238E27FC236}">
                <a16:creationId xmlns="" xmlns:a16="http://schemas.microsoft.com/office/drawing/2014/main" id="{1B27A098-B8C4-4C68-A4E2-C2A46849C74B}"/>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
        <p:nvSpPr>
          <p:cNvPr id="23" name="矩形 32">
            <a:extLst>
              <a:ext uri="{FF2B5EF4-FFF2-40B4-BE49-F238E27FC236}">
                <a16:creationId xmlns="" xmlns:a16="http://schemas.microsoft.com/office/drawing/2014/main" id="{D1BF323F-48B7-485D-96D7-233D8371A333}"/>
              </a:ext>
            </a:extLst>
          </p:cNvPr>
          <p:cNvSpPr>
            <a:spLocks noChangeArrowheads="1"/>
          </p:cNvSpPr>
          <p:nvPr/>
        </p:nvSpPr>
        <p:spPr bwMode="auto">
          <a:xfrm>
            <a:off x="3292780" y="993437"/>
            <a:ext cx="2558438" cy="1983472"/>
          </a:xfrm>
          <a:prstGeom prst="rect">
            <a:avLst/>
          </a:prstGeom>
          <a:ln>
            <a:noFill/>
            <a:headEnd/>
            <a:tailEnd/>
          </a:ln>
        </p:spPr>
        <p:style>
          <a:lnRef idx="2">
            <a:schemeClr val="accent3">
              <a:shade val="50000"/>
            </a:schemeClr>
          </a:lnRef>
          <a:fillRef idx="1">
            <a:schemeClr val="accent3"/>
          </a:fillRef>
          <a:effectRef idx="0">
            <a:schemeClr val="accent3"/>
          </a:effectRef>
          <a:fontRef idx="minor">
            <a:schemeClr val="lt1"/>
          </a:fontRef>
        </p:style>
        <p:txBody>
          <a:bodyPr/>
          <a:lstStyle>
            <a:lvl1pPr>
              <a:defRPr sz="1300">
                <a:solidFill>
                  <a:schemeClr val="tx1"/>
                </a:solidFill>
                <a:latin typeface="Calibri" panose="020F0502020204030204" pitchFamily="34" charset="0"/>
                <a:ea typeface="宋体" panose="02010600030101010101" pitchFamily="2" charset="-122"/>
              </a:defRPr>
            </a:lvl1pPr>
            <a:lvl2pPr>
              <a:defRPr sz="1300">
                <a:solidFill>
                  <a:schemeClr val="tx1"/>
                </a:solidFill>
                <a:latin typeface="Calibri" panose="020F0502020204030204" pitchFamily="34" charset="0"/>
                <a:ea typeface="宋体" panose="02010600030101010101" pitchFamily="2" charset="-122"/>
              </a:defRPr>
            </a:lvl2pPr>
            <a:lvl3pPr>
              <a:defRPr sz="1300">
                <a:solidFill>
                  <a:schemeClr val="tx1"/>
                </a:solidFill>
                <a:latin typeface="Calibri" panose="020F0502020204030204" pitchFamily="34" charset="0"/>
                <a:ea typeface="宋体" panose="02010600030101010101" pitchFamily="2" charset="-122"/>
              </a:defRPr>
            </a:lvl3pPr>
            <a:lvl4pPr>
              <a:defRPr sz="1300">
                <a:solidFill>
                  <a:schemeClr val="tx1"/>
                </a:solidFill>
                <a:latin typeface="Calibri" panose="020F0502020204030204" pitchFamily="34" charset="0"/>
                <a:ea typeface="宋体" panose="02010600030101010101" pitchFamily="2" charset="-122"/>
              </a:defRPr>
            </a:lvl4pPr>
            <a:lvl5pPr>
              <a:defRPr sz="1300">
                <a:solidFill>
                  <a:schemeClr val="tx1"/>
                </a:solidFill>
                <a:latin typeface="Calibri" panose="020F0502020204030204" pitchFamily="34" charset="0"/>
                <a:ea typeface="宋体" panose="02010600030101010101" pitchFamily="2" charset="-122"/>
              </a:defRPr>
            </a:lvl5pPr>
            <a:lvl6pPr marL="18288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2860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27432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2004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400">
              <a:buFont typeface="Arial" panose="020B0604020202020204" pitchFamily="34" charset="0"/>
              <a:buNone/>
            </a:pPr>
            <a:endParaRPr lang="zh-CN" altLang="en-US" sz="1800"/>
          </a:p>
        </p:txBody>
      </p:sp>
      <p:sp>
        <p:nvSpPr>
          <p:cNvPr id="26" name="矩形 34">
            <a:extLst>
              <a:ext uri="{FF2B5EF4-FFF2-40B4-BE49-F238E27FC236}">
                <a16:creationId xmlns="" xmlns:a16="http://schemas.microsoft.com/office/drawing/2014/main" id="{6C017AE1-2A28-4EEB-A493-B63C38DE28AE}"/>
              </a:ext>
            </a:extLst>
          </p:cNvPr>
          <p:cNvSpPr>
            <a:spLocks noChangeArrowheads="1"/>
          </p:cNvSpPr>
          <p:nvPr/>
        </p:nvSpPr>
        <p:spPr bwMode="auto">
          <a:xfrm>
            <a:off x="395536" y="3083179"/>
            <a:ext cx="2776041" cy="1864835"/>
          </a:xfrm>
          <a:prstGeom prst="rect">
            <a:avLst/>
          </a:prstGeom>
          <a:ln>
            <a:noFill/>
            <a:headEnd/>
            <a:tailEnd/>
          </a:ln>
        </p:spPr>
        <p:style>
          <a:lnRef idx="2">
            <a:schemeClr val="accent3">
              <a:shade val="50000"/>
            </a:schemeClr>
          </a:lnRef>
          <a:fillRef idx="1">
            <a:schemeClr val="accent3"/>
          </a:fillRef>
          <a:effectRef idx="0">
            <a:schemeClr val="accent3"/>
          </a:effectRef>
          <a:fontRef idx="minor">
            <a:schemeClr val="lt1"/>
          </a:fontRef>
        </p:style>
        <p:txBody>
          <a:bodyPr/>
          <a:lstStyle>
            <a:lvl1pPr>
              <a:defRPr sz="1300">
                <a:solidFill>
                  <a:schemeClr val="tx1"/>
                </a:solidFill>
                <a:latin typeface="Calibri" panose="020F0502020204030204" pitchFamily="34" charset="0"/>
                <a:ea typeface="宋体" panose="02010600030101010101" pitchFamily="2" charset="-122"/>
              </a:defRPr>
            </a:lvl1pPr>
            <a:lvl2pPr>
              <a:defRPr sz="1300">
                <a:solidFill>
                  <a:schemeClr val="tx1"/>
                </a:solidFill>
                <a:latin typeface="Calibri" panose="020F0502020204030204" pitchFamily="34" charset="0"/>
                <a:ea typeface="宋体" panose="02010600030101010101" pitchFamily="2" charset="-122"/>
              </a:defRPr>
            </a:lvl2pPr>
            <a:lvl3pPr>
              <a:defRPr sz="1300">
                <a:solidFill>
                  <a:schemeClr val="tx1"/>
                </a:solidFill>
                <a:latin typeface="Calibri" panose="020F0502020204030204" pitchFamily="34" charset="0"/>
                <a:ea typeface="宋体" panose="02010600030101010101" pitchFamily="2" charset="-122"/>
              </a:defRPr>
            </a:lvl3pPr>
            <a:lvl4pPr>
              <a:defRPr sz="1300">
                <a:solidFill>
                  <a:schemeClr val="tx1"/>
                </a:solidFill>
                <a:latin typeface="Calibri" panose="020F0502020204030204" pitchFamily="34" charset="0"/>
                <a:ea typeface="宋体" panose="02010600030101010101" pitchFamily="2" charset="-122"/>
              </a:defRPr>
            </a:lvl4pPr>
            <a:lvl5pPr>
              <a:defRPr sz="1300">
                <a:solidFill>
                  <a:schemeClr val="tx1"/>
                </a:solidFill>
                <a:latin typeface="Calibri" panose="020F0502020204030204" pitchFamily="34" charset="0"/>
                <a:ea typeface="宋体" panose="02010600030101010101" pitchFamily="2" charset="-122"/>
              </a:defRPr>
            </a:lvl5pPr>
            <a:lvl6pPr marL="18288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2860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27432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2004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defTabSz="914400">
              <a:buFont typeface="Arial" panose="020B0604020202020204" pitchFamily="34" charset="0"/>
              <a:buNone/>
            </a:pPr>
            <a:endParaRPr lang="zh-CN" altLang="en-US" sz="1800"/>
          </a:p>
        </p:txBody>
      </p:sp>
      <p:sp>
        <p:nvSpPr>
          <p:cNvPr id="29" name="文本框 5">
            <a:extLst>
              <a:ext uri="{FF2B5EF4-FFF2-40B4-BE49-F238E27FC236}">
                <a16:creationId xmlns="" xmlns:a16="http://schemas.microsoft.com/office/drawing/2014/main" id="{D69C0865-387A-4993-8817-C4030FCBEDAC}"/>
              </a:ext>
            </a:extLst>
          </p:cNvPr>
          <p:cNvSpPr txBox="1">
            <a:spLocks noChangeArrowheads="1"/>
          </p:cNvSpPr>
          <p:nvPr/>
        </p:nvSpPr>
        <p:spPr bwMode="auto">
          <a:xfrm>
            <a:off x="841500" y="3202521"/>
            <a:ext cx="1873250"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684213">
              <a:defRPr sz="1300">
                <a:solidFill>
                  <a:schemeClr val="tx1"/>
                </a:solidFill>
                <a:latin typeface="Calibri" panose="020F0502020204030204" pitchFamily="34" charset="0"/>
                <a:ea typeface="宋体" panose="02010600030101010101" pitchFamily="2" charset="-122"/>
              </a:defRPr>
            </a:lvl1pPr>
            <a:lvl2pPr defTabSz="684213">
              <a:defRPr sz="1300">
                <a:solidFill>
                  <a:schemeClr val="tx1"/>
                </a:solidFill>
                <a:latin typeface="Calibri" panose="020F0502020204030204" pitchFamily="34" charset="0"/>
                <a:ea typeface="宋体" panose="02010600030101010101" pitchFamily="2" charset="-122"/>
              </a:defRPr>
            </a:lvl2pPr>
            <a:lvl3pPr defTabSz="684213">
              <a:defRPr sz="1300">
                <a:solidFill>
                  <a:schemeClr val="tx1"/>
                </a:solidFill>
                <a:latin typeface="Calibri" panose="020F0502020204030204" pitchFamily="34" charset="0"/>
                <a:ea typeface="宋体" panose="02010600030101010101" pitchFamily="2" charset="-122"/>
              </a:defRPr>
            </a:lvl3pPr>
            <a:lvl4pPr defTabSz="684213">
              <a:defRPr sz="1300">
                <a:solidFill>
                  <a:schemeClr val="tx1"/>
                </a:solidFill>
                <a:latin typeface="Calibri" panose="020F0502020204030204" pitchFamily="34" charset="0"/>
                <a:ea typeface="宋体" panose="02010600030101010101" pitchFamily="2" charset="-122"/>
              </a:defRPr>
            </a:lvl4pPr>
            <a:lvl5pPr defTabSz="684213">
              <a:defRPr sz="1300">
                <a:solidFill>
                  <a:schemeClr val="tx1"/>
                </a:solidFill>
                <a:latin typeface="Calibri" panose="020F0502020204030204" pitchFamily="34" charset="0"/>
                <a:ea typeface="宋体" panose="02010600030101010101" pitchFamily="2" charset="-122"/>
              </a:defRPr>
            </a:lvl5pPr>
            <a:lvl6pPr marL="18288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2860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27432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2004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2800" b="1" dirty="0">
                <a:solidFill>
                  <a:srgbClr val="FFFFFF"/>
                </a:solidFill>
                <a:latin typeface="Times New Roman" pitchFamily="18" charset="0"/>
                <a:ea typeface="微软雅黑" panose="020B0503020204020204" pitchFamily="34" charset="-122"/>
                <a:cs typeface="Times New Roman" pitchFamily="18" charset="0"/>
              </a:rPr>
              <a:t>1</a:t>
            </a:r>
            <a:r>
              <a:rPr lang="en-US" altLang="zh-CN" sz="2800" b="1" dirty="0">
                <a:solidFill>
                  <a:srgbClr val="FFFFFF"/>
                </a:solidFill>
                <a:latin typeface="微软雅黑" panose="020B0503020204020204" pitchFamily="34" charset="-122"/>
                <a:ea typeface="微软雅黑" panose="020B0503020204020204" pitchFamily="34" charset="-122"/>
              </a:rPr>
              <a:t> </a:t>
            </a:r>
            <a:r>
              <a:rPr lang="zh-CN" altLang="en-US" sz="1800" b="1" dirty="0">
                <a:solidFill>
                  <a:srgbClr val="FFFFFF"/>
                </a:solidFill>
                <a:latin typeface="微软雅黑" panose="020B0503020204020204" pitchFamily="34" charset="-122"/>
                <a:ea typeface="微软雅黑" panose="020B0503020204020204" pitchFamily="34" charset="-122"/>
              </a:rPr>
              <a:t>原料供应商</a:t>
            </a:r>
            <a:endParaRPr lang="en-US" altLang="zh-CN" sz="1800" b="1" dirty="0">
              <a:solidFill>
                <a:srgbClr val="FFFFFF"/>
              </a:solidFill>
              <a:latin typeface="微软雅黑" panose="020B0503020204020204" pitchFamily="34" charset="-122"/>
              <a:ea typeface="微软雅黑" panose="020B0503020204020204" pitchFamily="34" charset="-122"/>
            </a:endParaRPr>
          </a:p>
        </p:txBody>
      </p:sp>
      <p:sp>
        <p:nvSpPr>
          <p:cNvPr id="30" name="文本框 39">
            <a:extLst>
              <a:ext uri="{FF2B5EF4-FFF2-40B4-BE49-F238E27FC236}">
                <a16:creationId xmlns="" xmlns:a16="http://schemas.microsoft.com/office/drawing/2014/main" id="{6D0ED37F-54FD-474E-A4F6-B1BAABCD564E}"/>
              </a:ext>
            </a:extLst>
          </p:cNvPr>
          <p:cNvSpPr txBox="1">
            <a:spLocks noChangeArrowheads="1"/>
          </p:cNvSpPr>
          <p:nvPr/>
        </p:nvSpPr>
        <p:spPr bwMode="auto">
          <a:xfrm>
            <a:off x="3534148" y="1288042"/>
            <a:ext cx="1876425" cy="523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r>
              <a:rPr lang="en-US" altLang="zh-CN" sz="2800" b="1" dirty="0">
                <a:solidFill>
                  <a:srgbClr val="FFFFFF"/>
                </a:solidFill>
                <a:latin typeface="微软雅黑" panose="020B0503020204020204" pitchFamily="34" charset="-122"/>
                <a:ea typeface="微软雅黑" panose="020B0503020204020204" pitchFamily="34" charset="-122"/>
              </a:rPr>
              <a:t>2 </a:t>
            </a:r>
            <a:r>
              <a:rPr lang="zh-CN" altLang="en-US" sz="1800" b="1" dirty="0">
                <a:solidFill>
                  <a:srgbClr val="FFFFFF"/>
                </a:solidFill>
                <a:latin typeface="微软雅黑" panose="020B0503020204020204" pitchFamily="34" charset="-122"/>
                <a:ea typeface="微软雅黑" panose="020B0503020204020204" pitchFamily="34" charset="-122"/>
              </a:rPr>
              <a:t>生产商</a:t>
            </a:r>
          </a:p>
        </p:txBody>
      </p:sp>
      <p:sp>
        <p:nvSpPr>
          <p:cNvPr id="35" name="文本框 8">
            <a:extLst>
              <a:ext uri="{FF2B5EF4-FFF2-40B4-BE49-F238E27FC236}">
                <a16:creationId xmlns="" xmlns:a16="http://schemas.microsoft.com/office/drawing/2014/main" id="{74370831-7EAC-424A-9C23-A5E64264BD2A}"/>
              </a:ext>
            </a:extLst>
          </p:cNvPr>
          <p:cNvSpPr txBox="1">
            <a:spLocks noChangeArrowheads="1"/>
          </p:cNvSpPr>
          <p:nvPr/>
        </p:nvSpPr>
        <p:spPr bwMode="auto">
          <a:xfrm>
            <a:off x="966746" y="3630863"/>
            <a:ext cx="1365451" cy="95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defTabSz="684213">
              <a:defRPr sz="1300">
                <a:solidFill>
                  <a:schemeClr val="tx1"/>
                </a:solidFill>
                <a:latin typeface="Calibri" panose="020F0502020204030204" pitchFamily="34" charset="0"/>
                <a:ea typeface="宋体" panose="02010600030101010101" pitchFamily="2" charset="-122"/>
              </a:defRPr>
            </a:lvl1pPr>
            <a:lvl2pPr defTabSz="684213">
              <a:defRPr sz="1300">
                <a:solidFill>
                  <a:schemeClr val="tx1"/>
                </a:solidFill>
                <a:latin typeface="Calibri" panose="020F0502020204030204" pitchFamily="34" charset="0"/>
                <a:ea typeface="宋体" panose="02010600030101010101" pitchFamily="2" charset="-122"/>
              </a:defRPr>
            </a:lvl2pPr>
            <a:lvl3pPr defTabSz="684213">
              <a:defRPr sz="1300">
                <a:solidFill>
                  <a:schemeClr val="tx1"/>
                </a:solidFill>
                <a:latin typeface="Calibri" panose="020F0502020204030204" pitchFamily="34" charset="0"/>
                <a:ea typeface="宋体" panose="02010600030101010101" pitchFamily="2" charset="-122"/>
              </a:defRPr>
            </a:lvl3pPr>
            <a:lvl4pPr defTabSz="684213">
              <a:defRPr sz="1300">
                <a:solidFill>
                  <a:schemeClr val="tx1"/>
                </a:solidFill>
                <a:latin typeface="Calibri" panose="020F0502020204030204" pitchFamily="34" charset="0"/>
                <a:ea typeface="宋体" panose="02010600030101010101" pitchFamily="2" charset="-122"/>
              </a:defRPr>
            </a:lvl4pPr>
            <a:lvl5pPr defTabSz="684213">
              <a:defRPr sz="1300">
                <a:solidFill>
                  <a:schemeClr val="tx1"/>
                </a:solidFill>
                <a:latin typeface="Calibri" panose="020F0502020204030204" pitchFamily="34" charset="0"/>
                <a:ea typeface="宋体" panose="02010600030101010101" pitchFamily="2" charset="-122"/>
              </a:defRPr>
            </a:lvl5pPr>
            <a:lvl6pPr marL="18288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2860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27432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200400" indent="457200" defTabSz="684213"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endParaRPr lang="en-US" altLang="zh-CN" sz="1100" b="1" dirty="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600" b="1" dirty="0">
                <a:solidFill>
                  <a:srgbClr val="FFFFFF"/>
                </a:solidFill>
                <a:latin typeface="微软雅黑" panose="020B0503020204020204" pitchFamily="34" charset="-122"/>
                <a:ea typeface="微软雅黑" panose="020B0503020204020204" pitchFamily="34" charset="-122"/>
              </a:rPr>
              <a:t>农户</a:t>
            </a:r>
            <a:endParaRPr lang="en-US" altLang="zh-CN" sz="1600" b="1" dirty="0">
              <a:solidFill>
                <a:srgbClr val="FFFFFF"/>
              </a:solidFill>
              <a:latin typeface="微软雅黑" panose="020B0503020204020204" pitchFamily="34" charset="-122"/>
              <a:ea typeface="微软雅黑" panose="020B0503020204020204" pitchFamily="34" charset="-122"/>
            </a:endParaRPr>
          </a:p>
          <a:p>
            <a:pPr eaLnBrk="1" hangingPunct="1">
              <a:lnSpc>
                <a:spcPct val="150000"/>
              </a:lnSpc>
            </a:pPr>
            <a:r>
              <a:rPr lang="zh-CN" altLang="en-US" sz="1600" b="1" dirty="0">
                <a:solidFill>
                  <a:srgbClr val="FFFFFF"/>
                </a:solidFill>
                <a:latin typeface="微软雅黑" panose="020B0503020204020204" pitchFamily="34" charset="-122"/>
                <a:ea typeface="微软雅黑" panose="020B0503020204020204" pitchFamily="34" charset="-122"/>
              </a:rPr>
              <a:t>塑料厂家</a:t>
            </a:r>
          </a:p>
        </p:txBody>
      </p:sp>
      <p:sp>
        <p:nvSpPr>
          <p:cNvPr id="40" name="文本框 12">
            <a:extLst>
              <a:ext uri="{FF2B5EF4-FFF2-40B4-BE49-F238E27FC236}">
                <a16:creationId xmlns="" xmlns:a16="http://schemas.microsoft.com/office/drawing/2014/main" id="{D5841D1C-AEFF-4F2F-90D0-C3F604548CA4}"/>
              </a:ext>
            </a:extLst>
          </p:cNvPr>
          <p:cNvSpPr txBox="1">
            <a:spLocks noChangeArrowheads="1"/>
          </p:cNvSpPr>
          <p:nvPr/>
        </p:nvSpPr>
        <p:spPr bwMode="auto">
          <a:xfrm>
            <a:off x="3531180" y="1997146"/>
            <a:ext cx="2081639"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zh-CN" altLang="en-US" sz="1600" b="1" dirty="0">
                <a:solidFill>
                  <a:srgbClr val="FFFFFF"/>
                </a:solidFill>
                <a:latin typeface="微软雅黑" panose="020B0503020204020204" pitchFamily="34" charset="-122"/>
                <a:ea typeface="微软雅黑" panose="020B0503020204020204" pitchFamily="34" charset="-122"/>
              </a:rPr>
              <a:t>本公司及其合作伙伴</a:t>
            </a:r>
            <a:endParaRPr lang="zh-CN" altLang="en-US" sz="1600" dirty="0">
              <a:solidFill>
                <a:srgbClr val="FFFFFF"/>
              </a:solidFill>
            </a:endParaRPr>
          </a:p>
        </p:txBody>
      </p:sp>
      <p:pic>
        <p:nvPicPr>
          <p:cNvPr id="3" name="图片 2">
            <a:extLst>
              <a:ext uri="{FF2B5EF4-FFF2-40B4-BE49-F238E27FC236}">
                <a16:creationId xmlns="" xmlns:a16="http://schemas.microsoft.com/office/drawing/2014/main" id="{0966462E-8E8A-4AE1-95D4-50B1AF18B8E0}"/>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395537" y="1004269"/>
            <a:ext cx="2765178" cy="1983473"/>
          </a:xfrm>
          <a:prstGeom prst="rect">
            <a:avLst/>
          </a:prstGeom>
        </p:spPr>
      </p:pic>
      <p:pic>
        <p:nvPicPr>
          <p:cNvPr id="5" name="图片 4">
            <a:extLst>
              <a:ext uri="{FF2B5EF4-FFF2-40B4-BE49-F238E27FC236}">
                <a16:creationId xmlns="" xmlns:a16="http://schemas.microsoft.com/office/drawing/2014/main" id="{49355A12-31EF-4073-B53A-080C55EE4B5D}"/>
              </a:ext>
            </a:extLst>
          </p:cNvPr>
          <p:cNvPicPr>
            <a:picLocks noChangeAspect="1"/>
          </p:cNvPicPr>
          <p:nvPr/>
        </p:nvPicPr>
        <p:blipFill rotWithShape="1">
          <a:blip r:embed="rId4" cstate="print">
            <a:extLst>
              <a:ext uri="{28A0092B-C50C-407E-A947-70E740481C1C}">
                <a14:useLocalDpi xmlns="" xmlns:a14="http://schemas.microsoft.com/office/drawing/2010/main" val="0"/>
              </a:ext>
            </a:extLst>
          </a:blip>
          <a:srcRect l="4062" r="4782"/>
          <a:stretch/>
        </p:blipFill>
        <p:spPr>
          <a:xfrm>
            <a:off x="3285960" y="3083178"/>
            <a:ext cx="2594095" cy="1846025"/>
          </a:xfrm>
          <a:prstGeom prst="rect">
            <a:avLst/>
          </a:prstGeom>
        </p:spPr>
      </p:pic>
      <p:pic>
        <p:nvPicPr>
          <p:cNvPr id="7" name="图片 6">
            <a:extLst>
              <a:ext uri="{FF2B5EF4-FFF2-40B4-BE49-F238E27FC236}">
                <a16:creationId xmlns="" xmlns:a16="http://schemas.microsoft.com/office/drawing/2014/main" id="{DECEDE60-A421-4DEB-B8E7-180AAC1A2776}"/>
              </a:ext>
            </a:extLst>
          </p:cNvPr>
          <p:cNvPicPr>
            <a:picLocks noChangeAspect="1"/>
          </p:cNvPicPr>
          <p:nvPr/>
        </p:nvPicPr>
        <p:blipFill rotWithShape="1">
          <a:blip r:embed="rId5" cstate="print">
            <a:extLst>
              <a:ext uri="{28A0092B-C50C-407E-A947-70E740481C1C}">
                <a14:useLocalDpi xmlns="" xmlns:a14="http://schemas.microsoft.com/office/drawing/2010/main" val="0"/>
              </a:ext>
            </a:extLst>
          </a:blip>
          <a:srcRect r="8010"/>
          <a:stretch/>
        </p:blipFill>
        <p:spPr>
          <a:xfrm>
            <a:off x="6013811" y="1005747"/>
            <a:ext cx="2817118" cy="1981995"/>
          </a:xfrm>
          <a:prstGeom prst="rect">
            <a:avLst/>
          </a:prstGeom>
        </p:spPr>
      </p:pic>
      <p:sp>
        <p:nvSpPr>
          <p:cNvPr id="19" name="矩形 34">
            <a:extLst>
              <a:ext uri="{FF2B5EF4-FFF2-40B4-BE49-F238E27FC236}">
                <a16:creationId xmlns="" xmlns:a16="http://schemas.microsoft.com/office/drawing/2014/main" id="{9581A645-1220-49DC-B470-8EB2654CC97D}"/>
              </a:ext>
            </a:extLst>
          </p:cNvPr>
          <p:cNvSpPr>
            <a:spLocks noChangeArrowheads="1"/>
          </p:cNvSpPr>
          <p:nvPr/>
        </p:nvSpPr>
        <p:spPr bwMode="auto">
          <a:xfrm>
            <a:off x="6000760" y="3071816"/>
            <a:ext cx="2830169" cy="1857388"/>
          </a:xfrm>
          <a:prstGeom prst="rect">
            <a:avLst/>
          </a:prstGeom>
          <a:ln>
            <a:noFill/>
            <a:headEnd/>
            <a:tailEnd/>
          </a:ln>
        </p:spPr>
        <p:style>
          <a:lnRef idx="2">
            <a:schemeClr val="accent3">
              <a:shade val="50000"/>
            </a:schemeClr>
          </a:lnRef>
          <a:fillRef idx="1">
            <a:schemeClr val="accent3"/>
          </a:fillRef>
          <a:effectRef idx="0">
            <a:schemeClr val="accent3"/>
          </a:effectRef>
          <a:fontRef idx="minor">
            <a:schemeClr val="lt1"/>
          </a:fontRef>
        </p:style>
        <p:txBody>
          <a:bodyPr/>
          <a:lstStyle>
            <a:lvl1pPr>
              <a:defRPr sz="1300">
                <a:solidFill>
                  <a:schemeClr val="tx1"/>
                </a:solidFill>
                <a:latin typeface="Calibri" panose="020F0502020204030204" pitchFamily="34" charset="0"/>
                <a:ea typeface="宋体" panose="02010600030101010101" pitchFamily="2" charset="-122"/>
              </a:defRPr>
            </a:lvl1pPr>
            <a:lvl2pPr>
              <a:defRPr sz="1300">
                <a:solidFill>
                  <a:schemeClr val="tx1"/>
                </a:solidFill>
                <a:latin typeface="Calibri" panose="020F0502020204030204" pitchFamily="34" charset="0"/>
                <a:ea typeface="宋体" panose="02010600030101010101" pitchFamily="2" charset="-122"/>
              </a:defRPr>
            </a:lvl2pPr>
            <a:lvl3pPr>
              <a:defRPr sz="1300">
                <a:solidFill>
                  <a:schemeClr val="tx1"/>
                </a:solidFill>
                <a:latin typeface="Calibri" panose="020F0502020204030204" pitchFamily="34" charset="0"/>
                <a:ea typeface="宋体" panose="02010600030101010101" pitchFamily="2" charset="-122"/>
              </a:defRPr>
            </a:lvl3pPr>
            <a:lvl4pPr>
              <a:defRPr sz="1300">
                <a:solidFill>
                  <a:schemeClr val="tx1"/>
                </a:solidFill>
                <a:latin typeface="Calibri" panose="020F0502020204030204" pitchFamily="34" charset="0"/>
                <a:ea typeface="宋体" panose="02010600030101010101" pitchFamily="2" charset="-122"/>
              </a:defRPr>
            </a:lvl4pPr>
            <a:lvl5pPr>
              <a:defRPr sz="1300">
                <a:solidFill>
                  <a:schemeClr val="tx1"/>
                </a:solidFill>
                <a:latin typeface="Calibri" panose="020F0502020204030204" pitchFamily="34" charset="0"/>
                <a:ea typeface="宋体" panose="02010600030101010101" pitchFamily="2" charset="-122"/>
              </a:defRPr>
            </a:lvl5pPr>
            <a:lvl6pPr marL="18288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2860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27432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200400" indent="4572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endParaRPr lang="zh-CN" altLang="en-US" sz="1800" dirty="0"/>
          </a:p>
        </p:txBody>
      </p:sp>
      <p:sp>
        <p:nvSpPr>
          <p:cNvPr id="2" name="文本框 1">
            <a:extLst>
              <a:ext uri="{FF2B5EF4-FFF2-40B4-BE49-F238E27FC236}">
                <a16:creationId xmlns="" xmlns:a16="http://schemas.microsoft.com/office/drawing/2014/main" id="{4C24F9ED-E0EC-4A1E-8F69-37673523340D}"/>
              </a:ext>
            </a:extLst>
          </p:cNvPr>
          <p:cNvSpPr txBox="1"/>
          <p:nvPr/>
        </p:nvSpPr>
        <p:spPr>
          <a:xfrm>
            <a:off x="6732240" y="3872798"/>
            <a:ext cx="1638300" cy="699294"/>
          </a:xfrm>
          <a:prstGeom prst="rect">
            <a:avLst/>
          </a:prstGeom>
          <a:noFill/>
          <a:ln>
            <a:noFill/>
          </a:ln>
        </p:spPr>
        <p:txBody>
          <a:bodyPr wrap="square" lIns="0" tIns="0" rIns="0" bIns="0" rtlCol="0">
            <a:spAutoFit/>
          </a:bodyPr>
          <a:lstStyle/>
          <a:p>
            <a:pPr defTabSz="684213" eaLnBrk="1" hangingPunct="1">
              <a:lnSpc>
                <a:spcPct val="150000"/>
              </a:lnSpc>
            </a:pPr>
            <a:r>
              <a:rPr lang="zh-CN" altLang="en-US" sz="1600" b="1" dirty="0">
                <a:solidFill>
                  <a:srgbClr val="FFFFFF"/>
                </a:solidFill>
                <a:latin typeface="微软雅黑" panose="020B0503020204020204" pitchFamily="34" charset="-122"/>
                <a:ea typeface="微软雅黑" panose="020B0503020204020204" pitchFamily="34" charset="-122"/>
              </a:rPr>
              <a:t>新农村改造社区</a:t>
            </a:r>
          </a:p>
          <a:p>
            <a:pPr defTabSz="684213" eaLnBrk="1" hangingPunct="1">
              <a:lnSpc>
                <a:spcPct val="150000"/>
              </a:lnSpc>
            </a:pPr>
            <a:r>
              <a:rPr lang="zh-CN" altLang="en-US" sz="1600" b="1" dirty="0">
                <a:solidFill>
                  <a:srgbClr val="FFFFFF"/>
                </a:solidFill>
                <a:latin typeface="微软雅黑" panose="020B0503020204020204" pitchFamily="34" charset="-122"/>
                <a:ea typeface="微软雅黑" panose="020B0503020204020204" pitchFamily="34" charset="-122"/>
              </a:rPr>
              <a:t>农村散户</a:t>
            </a:r>
          </a:p>
        </p:txBody>
      </p:sp>
      <p:sp>
        <p:nvSpPr>
          <p:cNvPr id="4" name="文本框 3">
            <a:extLst>
              <a:ext uri="{FF2B5EF4-FFF2-40B4-BE49-F238E27FC236}">
                <a16:creationId xmlns="" xmlns:a16="http://schemas.microsoft.com/office/drawing/2014/main" id="{B4A7A23F-10A7-4DD7-950E-9AA7CE53CDD9}"/>
              </a:ext>
            </a:extLst>
          </p:cNvPr>
          <p:cNvSpPr txBox="1"/>
          <p:nvPr/>
        </p:nvSpPr>
        <p:spPr>
          <a:xfrm>
            <a:off x="6732240" y="3295509"/>
            <a:ext cx="2130061" cy="430887"/>
          </a:xfrm>
          <a:prstGeom prst="rect">
            <a:avLst/>
          </a:prstGeom>
          <a:noFill/>
        </p:spPr>
        <p:txBody>
          <a:bodyPr wrap="square" lIns="0" tIns="0" rIns="0" bIns="0" rtlCol="0">
            <a:spAutoFit/>
          </a:bodyPr>
          <a:lstStyle/>
          <a:p>
            <a:r>
              <a:rPr lang="en-US" altLang="zh-CN" sz="2800" b="1" dirty="0">
                <a:solidFill>
                  <a:srgbClr val="FFFFFF"/>
                </a:solidFill>
                <a:latin typeface="微软雅黑" panose="020B0503020204020204" pitchFamily="34" charset="-122"/>
                <a:ea typeface="微软雅黑" panose="020B0503020204020204" pitchFamily="34" charset="-122"/>
              </a:rPr>
              <a:t>3 </a:t>
            </a:r>
            <a:r>
              <a:rPr lang="zh-CN" altLang="en-US" b="1" dirty="0">
                <a:solidFill>
                  <a:srgbClr val="FFFFFF"/>
                </a:solidFill>
                <a:latin typeface="微软雅黑" panose="020B0503020204020204" pitchFamily="34" charset="-122"/>
                <a:ea typeface="微软雅黑" panose="020B0503020204020204" pitchFamily="34" charset="-122"/>
              </a:rPr>
              <a:t>消费者</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spTree>
  </p:cSld>
  <p:clrMapOvr>
    <a:masterClrMapping/>
  </p:clrMapOvr>
  <p:transition spd="slow">
    <p:pu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42976" y="285734"/>
            <a:ext cx="1415772" cy="497316"/>
          </a:xfrm>
          <a:prstGeom prst="rect">
            <a:avLst/>
          </a:prstGeom>
        </p:spPr>
        <p:txBody>
          <a:bodyPr wrap="none">
            <a:spAutoFit/>
          </a:bodyPr>
          <a:lstStyle/>
          <a:p>
            <a:pPr eaLnBrk="1" hangingPunct="1">
              <a:lnSpc>
                <a:spcPct val="120000"/>
              </a:lnSpc>
              <a:defRPr/>
            </a:pPr>
            <a:r>
              <a:rPr lang="zh-CN" altLang="en-US" sz="2400" dirty="0" smtClean="0">
                <a:latin typeface="Arial"/>
                <a:ea typeface="Microsoft YaHei"/>
                <a:cs typeface="+mn-ea"/>
                <a:sym typeface="Arial"/>
              </a:rPr>
              <a:t>营销策略</a:t>
            </a:r>
            <a:endParaRPr lang="zh-CN" altLang="en-US" sz="2400" dirty="0">
              <a:latin typeface="Arial"/>
              <a:ea typeface="Microsoft YaHei"/>
              <a:cs typeface="+mn-ea"/>
              <a:sym typeface="Arial"/>
            </a:endParaRPr>
          </a:p>
        </p:txBody>
      </p:sp>
      <p:sp>
        <p:nvSpPr>
          <p:cNvPr id="4" name="矩形 3">
            <a:extLst>
              <a:ext uri="{FF2B5EF4-FFF2-40B4-BE49-F238E27FC236}">
                <a16:creationId xmlns="" xmlns:a16="http://schemas.microsoft.com/office/drawing/2014/main" id="{CA674742-DF98-44BF-A262-4EDCFD8CA488}"/>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
        <p:nvSpPr>
          <p:cNvPr id="7" name="矩形 6">
            <a:extLst>
              <a:ext uri="{FF2B5EF4-FFF2-40B4-BE49-F238E27FC236}">
                <a16:creationId xmlns="" xmlns:a16="http://schemas.microsoft.com/office/drawing/2014/main" id="{FAD1AD40-ABA6-47A7-B105-78AFFE9733E2}"/>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grpSp>
        <p:nvGrpSpPr>
          <p:cNvPr id="8" name="组合 29">
            <a:extLst>
              <a:ext uri="{FF2B5EF4-FFF2-40B4-BE49-F238E27FC236}">
                <a16:creationId xmlns="" xmlns:a16="http://schemas.microsoft.com/office/drawing/2014/main" id="{AB2FB896-8684-4179-9CB2-FFFBE160029A}"/>
              </a:ext>
            </a:extLst>
          </p:cNvPr>
          <p:cNvGrpSpPr>
            <a:grpSpLocks/>
          </p:cNvGrpSpPr>
          <p:nvPr/>
        </p:nvGrpSpPr>
        <p:grpSpPr bwMode="auto">
          <a:xfrm>
            <a:off x="1785938" y="3390999"/>
            <a:ext cx="1352550" cy="1196975"/>
            <a:chOff x="1572165" y="1993205"/>
            <a:chExt cx="1962102" cy="1738992"/>
          </a:xfrm>
        </p:grpSpPr>
        <p:sp>
          <p:nvSpPr>
            <p:cNvPr id="9" name="Freeform 5">
              <a:extLst>
                <a:ext uri="{FF2B5EF4-FFF2-40B4-BE49-F238E27FC236}">
                  <a16:creationId xmlns="" xmlns:a16="http://schemas.microsoft.com/office/drawing/2014/main" id="{BDCD1BB8-B692-4AAC-AA83-F7709ED7CF3A}"/>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3">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sp>
          <p:nvSpPr>
            <p:cNvPr id="10" name="Freeform 5">
              <a:extLst>
                <a:ext uri="{FF2B5EF4-FFF2-40B4-BE49-F238E27FC236}">
                  <a16:creationId xmlns="" xmlns:a16="http://schemas.microsoft.com/office/drawing/2014/main" id="{A9D379FE-71F7-452F-A05E-69F40D45C450}"/>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3">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grpSp>
      <p:sp>
        <p:nvSpPr>
          <p:cNvPr id="11" name="TextBox 44">
            <a:extLst>
              <a:ext uri="{FF2B5EF4-FFF2-40B4-BE49-F238E27FC236}">
                <a16:creationId xmlns="" xmlns:a16="http://schemas.microsoft.com/office/drawing/2014/main" id="{7FB60CE6-0D29-4924-8B5F-17D96AF3DC67}"/>
              </a:ext>
            </a:extLst>
          </p:cNvPr>
          <p:cNvSpPr txBox="1"/>
          <p:nvPr/>
        </p:nvSpPr>
        <p:spPr>
          <a:xfrm>
            <a:off x="1997314" y="3835499"/>
            <a:ext cx="902811" cy="307777"/>
          </a:xfrm>
          <a:prstGeom prst="rect">
            <a:avLst/>
          </a:prstGeom>
          <a:noFill/>
        </p:spPr>
        <p:txBody>
          <a:bodyPr wrap="none">
            <a:spAutoFit/>
          </a:bodyPr>
          <a:lstStyle/>
          <a:p>
            <a:pPr eaLnBrk="1" hangingPunct="1">
              <a:defRPr/>
            </a:pPr>
            <a:r>
              <a:rPr lang="zh-CN" altLang="en-US" sz="1400" b="1" dirty="0">
                <a:solidFill>
                  <a:schemeClr val="tx1">
                    <a:lumMod val="65000"/>
                    <a:lumOff val="35000"/>
                  </a:schemeClr>
                </a:solidFill>
                <a:latin typeface="微软雅黑" pitchFamily="34" charset="-122"/>
                <a:ea typeface="微软雅黑" pitchFamily="34" charset="-122"/>
              </a:rPr>
              <a:t>促销推广</a:t>
            </a:r>
          </a:p>
        </p:txBody>
      </p:sp>
      <p:grpSp>
        <p:nvGrpSpPr>
          <p:cNvPr id="12" name="组合 26">
            <a:extLst>
              <a:ext uri="{FF2B5EF4-FFF2-40B4-BE49-F238E27FC236}">
                <a16:creationId xmlns="" xmlns:a16="http://schemas.microsoft.com/office/drawing/2014/main" id="{5E2F4F93-58D1-4A2A-B07F-3E6E94F96982}"/>
              </a:ext>
            </a:extLst>
          </p:cNvPr>
          <p:cNvGrpSpPr>
            <a:grpSpLocks/>
          </p:cNvGrpSpPr>
          <p:nvPr/>
        </p:nvGrpSpPr>
        <p:grpSpPr bwMode="auto">
          <a:xfrm>
            <a:off x="1785938" y="2122586"/>
            <a:ext cx="1352550" cy="1198563"/>
            <a:chOff x="1572165" y="1993205"/>
            <a:chExt cx="1962102" cy="1738992"/>
          </a:xfrm>
        </p:grpSpPr>
        <p:sp>
          <p:nvSpPr>
            <p:cNvPr id="13" name="Freeform 5">
              <a:extLst>
                <a:ext uri="{FF2B5EF4-FFF2-40B4-BE49-F238E27FC236}">
                  <a16:creationId xmlns="" xmlns:a16="http://schemas.microsoft.com/office/drawing/2014/main" id="{670B05D0-41A7-4E6E-B567-767C04E87173}"/>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sp>
          <p:nvSpPr>
            <p:cNvPr id="14" name="Freeform 5">
              <a:extLst>
                <a:ext uri="{FF2B5EF4-FFF2-40B4-BE49-F238E27FC236}">
                  <a16:creationId xmlns="" xmlns:a16="http://schemas.microsoft.com/office/drawing/2014/main" id="{BAD9B0A1-27AC-4442-9B4A-108660A52DAC}"/>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1">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grpSp>
      <p:grpSp>
        <p:nvGrpSpPr>
          <p:cNvPr id="15" name="组合 46">
            <a:extLst>
              <a:ext uri="{FF2B5EF4-FFF2-40B4-BE49-F238E27FC236}">
                <a16:creationId xmlns="" xmlns:a16="http://schemas.microsoft.com/office/drawing/2014/main" id="{34630A4C-9FA9-4592-9EA0-FE328C0DFDEC}"/>
              </a:ext>
            </a:extLst>
          </p:cNvPr>
          <p:cNvGrpSpPr>
            <a:grpSpLocks/>
          </p:cNvGrpSpPr>
          <p:nvPr/>
        </p:nvGrpSpPr>
        <p:grpSpPr bwMode="auto">
          <a:xfrm>
            <a:off x="2892425" y="2757586"/>
            <a:ext cx="1350963" cy="1196975"/>
            <a:chOff x="1572165" y="1993205"/>
            <a:chExt cx="1962102" cy="1738992"/>
          </a:xfrm>
        </p:grpSpPr>
        <p:sp>
          <p:nvSpPr>
            <p:cNvPr id="16" name="Freeform 5">
              <a:extLst>
                <a:ext uri="{FF2B5EF4-FFF2-40B4-BE49-F238E27FC236}">
                  <a16:creationId xmlns="" xmlns:a16="http://schemas.microsoft.com/office/drawing/2014/main" id="{E6340100-B203-43BE-A8F4-E55F1557A2BD}"/>
                </a:ext>
              </a:extLst>
            </p:cNvPr>
            <p:cNvSpPr>
              <a:spLocks/>
            </p:cNvSpPr>
            <p:nvPr/>
          </p:nvSpPr>
          <p:spPr bwMode="auto">
            <a:xfrm>
              <a:off x="1572165" y="1993205"/>
              <a:ext cx="1962102" cy="173899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31750">
              <a:gradFill flip="none" rotWithShape="1">
                <a:gsLst>
                  <a:gs pos="0">
                    <a:schemeClr val="bg1">
                      <a:lumMod val="75000"/>
                    </a:schemeClr>
                  </a:gs>
                  <a:gs pos="100000">
                    <a:schemeClr val="bg1"/>
                  </a:gs>
                </a:gsLst>
                <a:lin ang="2700000" scaled="1"/>
                <a:tileRect/>
              </a:gradFill>
            </a:ln>
            <a:effectLst>
              <a:innerShdw blurRad="127000" dist="63500" dir="13500000">
                <a:schemeClr val="accent2">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sp>
          <p:nvSpPr>
            <p:cNvPr id="17" name="Freeform 5">
              <a:extLst>
                <a:ext uri="{FF2B5EF4-FFF2-40B4-BE49-F238E27FC236}">
                  <a16:creationId xmlns="" xmlns:a16="http://schemas.microsoft.com/office/drawing/2014/main" id="{32FBCA00-9303-45FD-B38F-681AAEAAA1C7}"/>
                </a:ext>
              </a:extLst>
            </p:cNvPr>
            <p:cNvSpPr>
              <a:spLocks/>
            </p:cNvSpPr>
            <p:nvPr/>
          </p:nvSpPr>
          <p:spPr bwMode="auto">
            <a:xfrm>
              <a:off x="1713040" y="2118061"/>
              <a:ext cx="1680353" cy="148928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lumMod val="95000"/>
              </a:schemeClr>
            </a:solidFill>
            <a:ln w="50800">
              <a:noFill/>
            </a:ln>
            <a:effectLst>
              <a:outerShdw blurRad="101600" dist="50800" dir="2700000" algn="tl" rotWithShape="0">
                <a:schemeClr val="accent2">
                  <a:lumMod val="50000"/>
                  <a:alpha val="64000"/>
                </a:schemeClr>
              </a:outerShdw>
            </a:effectLst>
            <a:scene3d>
              <a:camera prst="orthographicFront"/>
              <a:lightRig rig="threePt" dir="t"/>
            </a:scene3d>
            <a:sp3d prstMaterial="softEdge">
              <a:bevelT w="63500" h="19050" prst="angle"/>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1013">
                <a:solidFill>
                  <a:srgbClr val="FFFFFF"/>
                </a:solidFill>
                <a:latin typeface="+mj-ea"/>
                <a:ea typeface="+mj-ea"/>
                <a:sym typeface="Arial" panose="020B0604020202020204" pitchFamily="34" charset="0"/>
              </a:endParaRPr>
            </a:p>
          </p:txBody>
        </p:sp>
      </p:grpSp>
      <p:sp>
        <p:nvSpPr>
          <p:cNvPr id="19" name="TextBox 45">
            <a:extLst>
              <a:ext uri="{FF2B5EF4-FFF2-40B4-BE49-F238E27FC236}">
                <a16:creationId xmlns="" xmlns:a16="http://schemas.microsoft.com/office/drawing/2014/main" id="{4CBE002A-6B95-49F1-A767-AFC651BB2D5F}"/>
              </a:ext>
            </a:extLst>
          </p:cNvPr>
          <p:cNvSpPr txBox="1"/>
          <p:nvPr/>
        </p:nvSpPr>
        <p:spPr>
          <a:xfrm>
            <a:off x="3096657" y="3195736"/>
            <a:ext cx="902811" cy="307777"/>
          </a:xfrm>
          <a:prstGeom prst="rect">
            <a:avLst/>
          </a:prstGeom>
          <a:noFill/>
        </p:spPr>
        <p:txBody>
          <a:bodyPr wrap="none">
            <a:spAutoFit/>
          </a:bodyPr>
          <a:lstStyle/>
          <a:p>
            <a:pPr eaLnBrk="1" hangingPunct="1">
              <a:defRPr/>
            </a:pPr>
            <a:r>
              <a:rPr lang="zh-CN" altLang="en-US" sz="1400" b="1" dirty="0">
                <a:solidFill>
                  <a:schemeClr val="tx1">
                    <a:lumMod val="65000"/>
                    <a:lumOff val="35000"/>
                  </a:schemeClr>
                </a:solidFill>
                <a:latin typeface="微软雅黑" pitchFamily="34" charset="-122"/>
                <a:ea typeface="微软雅黑" pitchFamily="34" charset="-122"/>
              </a:rPr>
              <a:t>公益活动</a:t>
            </a:r>
          </a:p>
        </p:txBody>
      </p:sp>
      <p:grpSp>
        <p:nvGrpSpPr>
          <p:cNvPr id="20" name="组合 19">
            <a:extLst>
              <a:ext uri="{FF2B5EF4-FFF2-40B4-BE49-F238E27FC236}">
                <a16:creationId xmlns="" xmlns:a16="http://schemas.microsoft.com/office/drawing/2014/main" id="{6A1E322B-6E0C-4CFB-94EB-61FD30DD493E}"/>
              </a:ext>
            </a:extLst>
          </p:cNvPr>
          <p:cNvGrpSpPr>
            <a:grpSpLocks/>
          </p:cNvGrpSpPr>
          <p:nvPr/>
        </p:nvGrpSpPr>
        <p:grpSpPr bwMode="auto">
          <a:xfrm>
            <a:off x="6143636" y="2026099"/>
            <a:ext cx="2111901" cy="433387"/>
            <a:chOff x="868334" y="3219334"/>
            <a:chExt cx="2112664" cy="432536"/>
          </a:xfrm>
        </p:grpSpPr>
        <p:grpSp>
          <p:nvGrpSpPr>
            <p:cNvPr id="21" name="组合 51">
              <a:extLst>
                <a:ext uri="{FF2B5EF4-FFF2-40B4-BE49-F238E27FC236}">
                  <a16:creationId xmlns="" xmlns:a16="http://schemas.microsoft.com/office/drawing/2014/main" id="{D552BE52-85C9-49BD-B2C5-0F30255E261D}"/>
                </a:ext>
              </a:extLst>
            </p:cNvPr>
            <p:cNvGrpSpPr/>
            <p:nvPr/>
          </p:nvGrpSpPr>
          <p:grpSpPr>
            <a:xfrm>
              <a:off x="868334" y="3219334"/>
              <a:ext cx="2112664" cy="432536"/>
              <a:chOff x="4456855" y="1286668"/>
              <a:chExt cx="5977830" cy="2757793"/>
            </a:xfrm>
            <a:effectLst>
              <a:outerShdw blurRad="381000" dist="254000" dir="8100000" algn="tr" rotWithShape="0">
                <a:prstClr val="black">
                  <a:alpha val="40000"/>
                </a:prstClr>
              </a:outerShdw>
            </a:effectLst>
          </p:grpSpPr>
          <p:sp>
            <p:nvSpPr>
              <p:cNvPr id="23" name="圆角矩形 78">
                <a:extLst>
                  <a:ext uri="{FF2B5EF4-FFF2-40B4-BE49-F238E27FC236}">
                    <a16:creationId xmlns="" xmlns:a16="http://schemas.microsoft.com/office/drawing/2014/main" id="{D26F031B-CBAF-4BF9-A9D5-79A123E2FE7B}"/>
                  </a:ext>
                </a:extLst>
              </p:cNvPr>
              <p:cNvSpPr/>
              <p:nvPr/>
            </p:nvSpPr>
            <p:spPr>
              <a:xfrm>
                <a:off x="4456855" y="1286668"/>
                <a:ext cx="587748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24" name="圆角矩形 79">
                <a:extLst>
                  <a:ext uri="{FF2B5EF4-FFF2-40B4-BE49-F238E27FC236}">
                    <a16:creationId xmlns="" xmlns:a16="http://schemas.microsoft.com/office/drawing/2014/main" id="{AAB4305C-8CE7-4A00-9565-6B61C775E7C6}"/>
                  </a:ext>
                </a:extLst>
              </p:cNvPr>
              <p:cNvSpPr/>
              <p:nvPr/>
            </p:nvSpPr>
            <p:spPr>
              <a:xfrm>
                <a:off x="4659061" y="1373343"/>
                <a:ext cx="5775624" cy="2584449"/>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22" name="TextBox 77">
              <a:extLst>
                <a:ext uri="{FF2B5EF4-FFF2-40B4-BE49-F238E27FC236}">
                  <a16:creationId xmlns="" xmlns:a16="http://schemas.microsoft.com/office/drawing/2014/main" id="{7862ABCE-0C54-44CE-8891-F390FAF90021}"/>
                </a:ext>
              </a:extLst>
            </p:cNvPr>
            <p:cNvSpPr txBox="1">
              <a:spLocks noChangeArrowheads="1"/>
            </p:cNvSpPr>
            <p:nvPr/>
          </p:nvSpPr>
          <p:spPr bwMode="auto">
            <a:xfrm>
              <a:off x="939797" y="3331792"/>
              <a:ext cx="199930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b="1" dirty="0">
                  <a:solidFill>
                    <a:schemeClr val="accent1"/>
                  </a:solidFill>
                  <a:latin typeface="微软雅黑" panose="020B0503020204020204" pitchFamily="34" charset="-122"/>
                  <a:ea typeface="微软雅黑" panose="020B0503020204020204" pitchFamily="34" charset="-122"/>
                </a:rPr>
                <a:t>特色营销方式</a:t>
              </a:r>
            </a:p>
          </p:txBody>
        </p:sp>
      </p:grpSp>
      <p:sp>
        <p:nvSpPr>
          <p:cNvPr id="25" name="TextBox 80">
            <a:extLst>
              <a:ext uri="{FF2B5EF4-FFF2-40B4-BE49-F238E27FC236}">
                <a16:creationId xmlns="" xmlns:a16="http://schemas.microsoft.com/office/drawing/2014/main" id="{6FAABD0B-6EF0-4FC8-8EC3-7B1357D733A5}"/>
              </a:ext>
            </a:extLst>
          </p:cNvPr>
          <p:cNvSpPr txBox="1">
            <a:spLocks noChangeArrowheads="1"/>
          </p:cNvSpPr>
          <p:nvPr/>
        </p:nvSpPr>
        <p:spPr bwMode="auto">
          <a:xfrm>
            <a:off x="5940152" y="2621424"/>
            <a:ext cx="252095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a:latin typeface="Times New Roman" pitchFamily="18" charset="0"/>
                <a:ea typeface="微软雅黑" panose="020B0503020204020204" pitchFamily="34" charset="-122"/>
                <a:cs typeface="Times New Roman" pitchFamily="18" charset="0"/>
              </a:rPr>
              <a:t>01</a:t>
            </a:r>
            <a:r>
              <a:rPr lang="zh-CN" altLang="en-US" sz="1400" dirty="0">
                <a:latin typeface="Times New Roman" pitchFamily="18" charset="0"/>
                <a:ea typeface="微软雅黑" panose="020B0503020204020204" pitchFamily="34" charset="-122"/>
                <a:cs typeface="Times New Roman" pitchFamily="18" charset="0"/>
              </a:rPr>
              <a:t>、开办</a:t>
            </a:r>
            <a:r>
              <a:rPr lang="zh-CN" altLang="en-US" sz="1600" b="1" dirty="0">
                <a:solidFill>
                  <a:srgbClr val="FF0000"/>
                </a:solidFill>
                <a:latin typeface="Times New Roman" pitchFamily="18" charset="0"/>
                <a:ea typeface="微软雅黑" panose="020B0503020204020204" pitchFamily="34" charset="-122"/>
                <a:cs typeface="Times New Roman" pitchFamily="18" charset="0"/>
              </a:rPr>
              <a:t>木塑超市</a:t>
            </a:r>
            <a:r>
              <a:rPr lang="zh-CN" altLang="en-US" sz="1400" dirty="0">
                <a:latin typeface="Times New Roman" pitchFamily="18" charset="0"/>
                <a:ea typeface="微软雅黑" panose="020B0503020204020204" pitchFamily="34" charset="-122"/>
                <a:cs typeface="Times New Roman" pitchFamily="18" charset="0"/>
              </a:rPr>
              <a:t>体验店</a:t>
            </a:r>
          </a:p>
        </p:txBody>
      </p:sp>
      <p:sp>
        <p:nvSpPr>
          <p:cNvPr id="26" name="TextBox 81">
            <a:extLst>
              <a:ext uri="{FF2B5EF4-FFF2-40B4-BE49-F238E27FC236}">
                <a16:creationId xmlns="" xmlns:a16="http://schemas.microsoft.com/office/drawing/2014/main" id="{02DF83C3-64BE-4992-9986-F2AE5C097C83}"/>
              </a:ext>
            </a:extLst>
          </p:cNvPr>
          <p:cNvSpPr txBox="1">
            <a:spLocks noChangeArrowheads="1"/>
          </p:cNvSpPr>
          <p:nvPr/>
        </p:nvSpPr>
        <p:spPr bwMode="auto">
          <a:xfrm>
            <a:off x="5940152" y="3003798"/>
            <a:ext cx="2093283"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latin typeface="Times New Roman" pitchFamily="18" charset="0"/>
                <a:ea typeface="微软雅黑" panose="020B0503020204020204" pitchFamily="34" charset="-122"/>
                <a:cs typeface="Times New Roman" pitchFamily="18" charset="0"/>
              </a:rPr>
              <a:t>02</a:t>
            </a:r>
            <a:r>
              <a:rPr lang="zh-CN" altLang="en-US" sz="1400" dirty="0" smtClean="0">
                <a:latin typeface="Times New Roman" pitchFamily="18" charset="0"/>
                <a:ea typeface="微软雅黑" panose="020B0503020204020204" pitchFamily="34" charset="-122"/>
                <a:cs typeface="Times New Roman" pitchFamily="18" charset="0"/>
              </a:rPr>
              <a:t>、开展</a:t>
            </a:r>
            <a:r>
              <a:rPr lang="zh-CN" altLang="en-US" sz="1600" b="1" dirty="0" smtClean="0">
                <a:solidFill>
                  <a:srgbClr val="FF0000"/>
                </a:solidFill>
                <a:latin typeface="Times New Roman" pitchFamily="18" charset="0"/>
                <a:ea typeface="微软雅黑" panose="020B0503020204020204" pitchFamily="34" charset="-122"/>
                <a:cs typeface="Times New Roman" pitchFamily="18" charset="0"/>
              </a:rPr>
              <a:t>网络营销</a:t>
            </a:r>
            <a:r>
              <a:rPr lang="zh-CN" altLang="en-US" sz="1400" dirty="0">
                <a:latin typeface="Times New Roman" pitchFamily="18" charset="0"/>
                <a:ea typeface="微软雅黑" panose="020B0503020204020204" pitchFamily="34" charset="-122"/>
                <a:cs typeface="Times New Roman" pitchFamily="18" charset="0"/>
              </a:rPr>
              <a:t>活动</a:t>
            </a:r>
            <a:endParaRPr lang="zh-CN" altLang="en-US" sz="1400" b="1" dirty="0">
              <a:latin typeface="Times New Roman" pitchFamily="18" charset="0"/>
              <a:ea typeface="微软雅黑" panose="020B0503020204020204" pitchFamily="34" charset="-122"/>
              <a:cs typeface="Times New Roman" pitchFamily="18" charset="0"/>
            </a:endParaRPr>
          </a:p>
        </p:txBody>
      </p:sp>
      <p:sp>
        <p:nvSpPr>
          <p:cNvPr id="27" name="TextBox 82">
            <a:extLst>
              <a:ext uri="{FF2B5EF4-FFF2-40B4-BE49-F238E27FC236}">
                <a16:creationId xmlns="" xmlns:a16="http://schemas.microsoft.com/office/drawing/2014/main" id="{DFCD90EA-BE58-422B-B604-4146C7862B20}"/>
              </a:ext>
            </a:extLst>
          </p:cNvPr>
          <p:cNvSpPr txBox="1">
            <a:spLocks noChangeArrowheads="1"/>
          </p:cNvSpPr>
          <p:nvPr/>
        </p:nvSpPr>
        <p:spPr bwMode="auto">
          <a:xfrm>
            <a:off x="5940152" y="3723878"/>
            <a:ext cx="252095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a:latin typeface="Times New Roman" pitchFamily="18" charset="0"/>
                <a:ea typeface="微软雅黑" panose="020B0503020204020204" pitchFamily="34" charset="-122"/>
                <a:cs typeface="Times New Roman" pitchFamily="18" charset="0"/>
              </a:rPr>
              <a:t>04</a:t>
            </a:r>
            <a:r>
              <a:rPr lang="zh-CN" altLang="en-US" sz="1400" dirty="0">
                <a:latin typeface="Times New Roman" pitchFamily="18" charset="0"/>
                <a:ea typeface="微软雅黑" panose="020B0503020204020204" pitchFamily="34" charset="-122"/>
                <a:cs typeface="Times New Roman" pitchFamily="18" charset="0"/>
              </a:rPr>
              <a:t>、开办</a:t>
            </a:r>
            <a:r>
              <a:rPr lang="zh-CN" altLang="en-US" sz="1600" b="1" dirty="0">
                <a:solidFill>
                  <a:srgbClr val="FF0000"/>
                </a:solidFill>
                <a:latin typeface="Times New Roman" pitchFamily="18" charset="0"/>
                <a:ea typeface="微软雅黑" panose="020B0503020204020204" pitchFamily="34" charset="-122"/>
                <a:cs typeface="Times New Roman" pitchFamily="18" charset="0"/>
              </a:rPr>
              <a:t>以物换物</a:t>
            </a:r>
            <a:r>
              <a:rPr lang="zh-CN" altLang="en-US" sz="1400" dirty="0">
                <a:latin typeface="Times New Roman" pitchFamily="18" charset="0"/>
                <a:ea typeface="微软雅黑" panose="020B0503020204020204" pitchFamily="34" charset="-122"/>
                <a:cs typeface="Times New Roman" pitchFamily="18" charset="0"/>
              </a:rPr>
              <a:t>活动</a:t>
            </a:r>
          </a:p>
        </p:txBody>
      </p:sp>
      <p:sp>
        <p:nvSpPr>
          <p:cNvPr id="28" name="矩形 27">
            <a:extLst>
              <a:ext uri="{FF2B5EF4-FFF2-40B4-BE49-F238E27FC236}">
                <a16:creationId xmlns="" xmlns:a16="http://schemas.microsoft.com/office/drawing/2014/main" id="{6880AA3B-06A8-4FAD-82C0-DBD8357C05AF}"/>
              </a:ext>
            </a:extLst>
          </p:cNvPr>
          <p:cNvSpPr/>
          <p:nvPr/>
        </p:nvSpPr>
        <p:spPr>
          <a:xfrm>
            <a:off x="5929322" y="1939279"/>
            <a:ext cx="2520950" cy="2465388"/>
          </a:xfrm>
          <a:prstGeom prst="rect">
            <a:avLst/>
          </a:prstGeom>
          <a:noFill/>
          <a:ln w="31750">
            <a:solidFill>
              <a:srgbClr val="0070C0"/>
            </a:solidFill>
            <a:prstDash val="dash"/>
          </a:ln>
        </p:spPr>
        <p:style>
          <a:lnRef idx="2">
            <a:schemeClr val="accent6"/>
          </a:lnRef>
          <a:fillRef idx="1">
            <a:schemeClr val="lt1"/>
          </a:fillRef>
          <a:effectRef idx="0">
            <a:schemeClr val="accent6"/>
          </a:effectRef>
          <a:fontRef idx="minor">
            <a:schemeClr val="dk1"/>
          </a:fontRef>
        </p:style>
        <p:txBody>
          <a:bodyPr anchor="ctr"/>
          <a:lstStyle/>
          <a:p>
            <a:pPr algn="ctr" eaLnBrk="1" hangingPunct="1">
              <a:defRPr/>
            </a:pPr>
            <a:endParaRPr lang="en-US">
              <a:solidFill>
                <a:prstClr val="black"/>
              </a:solidFill>
            </a:endParaRPr>
          </a:p>
        </p:txBody>
      </p:sp>
      <p:sp>
        <p:nvSpPr>
          <p:cNvPr id="29" name="TextBox 98">
            <a:extLst>
              <a:ext uri="{FF2B5EF4-FFF2-40B4-BE49-F238E27FC236}">
                <a16:creationId xmlns="" xmlns:a16="http://schemas.microsoft.com/office/drawing/2014/main" id="{CFF541CD-5AC8-47DF-920A-46D953B91B64}"/>
              </a:ext>
            </a:extLst>
          </p:cNvPr>
          <p:cNvSpPr txBox="1"/>
          <p:nvPr/>
        </p:nvSpPr>
        <p:spPr>
          <a:xfrm>
            <a:off x="1997314" y="2538511"/>
            <a:ext cx="902811" cy="307777"/>
          </a:xfrm>
          <a:prstGeom prst="rect">
            <a:avLst/>
          </a:prstGeom>
          <a:noFill/>
        </p:spPr>
        <p:txBody>
          <a:bodyPr wrap="none">
            <a:spAutoFit/>
          </a:bodyPr>
          <a:lstStyle/>
          <a:p>
            <a:pPr eaLnBrk="1" hangingPunct="1">
              <a:defRPr/>
            </a:pPr>
            <a:r>
              <a:rPr lang="zh-CN" altLang="en-US" sz="1400" b="1" dirty="0">
                <a:solidFill>
                  <a:schemeClr val="tx1">
                    <a:lumMod val="65000"/>
                    <a:lumOff val="35000"/>
                  </a:schemeClr>
                </a:solidFill>
                <a:latin typeface="微软雅黑" pitchFamily="34" charset="-122"/>
                <a:ea typeface="微软雅黑" pitchFamily="34" charset="-122"/>
              </a:rPr>
              <a:t>产品推广</a:t>
            </a:r>
          </a:p>
        </p:txBody>
      </p:sp>
      <p:grpSp>
        <p:nvGrpSpPr>
          <p:cNvPr id="30" name="组合 29">
            <a:extLst>
              <a:ext uri="{FF2B5EF4-FFF2-40B4-BE49-F238E27FC236}">
                <a16:creationId xmlns="" xmlns:a16="http://schemas.microsoft.com/office/drawing/2014/main" id="{5B32B86D-5220-4307-AAE2-4E740EFE139E}"/>
              </a:ext>
            </a:extLst>
          </p:cNvPr>
          <p:cNvGrpSpPr>
            <a:grpSpLocks/>
          </p:cNvGrpSpPr>
          <p:nvPr/>
        </p:nvGrpSpPr>
        <p:grpSpPr bwMode="auto">
          <a:xfrm>
            <a:off x="785786" y="1571618"/>
            <a:ext cx="2076450" cy="433387"/>
            <a:chOff x="814328" y="3219335"/>
            <a:chExt cx="2077200" cy="432536"/>
          </a:xfrm>
        </p:grpSpPr>
        <p:grpSp>
          <p:nvGrpSpPr>
            <p:cNvPr id="31" name="组合 65">
              <a:extLst>
                <a:ext uri="{FF2B5EF4-FFF2-40B4-BE49-F238E27FC236}">
                  <a16:creationId xmlns="" xmlns:a16="http://schemas.microsoft.com/office/drawing/2014/main" id="{453A712B-1554-4FBE-B86C-1CBC3F22FFF1}"/>
                </a:ext>
              </a:extLst>
            </p:cNvPr>
            <p:cNvGrpSpPr/>
            <p:nvPr/>
          </p:nvGrpSpPr>
          <p:grpSpPr>
            <a:xfrm>
              <a:off x="814328" y="3219335"/>
              <a:ext cx="2077200" cy="432536"/>
              <a:chOff x="4304043" y="1286668"/>
              <a:chExt cx="5877487" cy="2757793"/>
            </a:xfrm>
            <a:effectLst>
              <a:outerShdw blurRad="381000" dist="254000" dir="8100000" algn="tr" rotWithShape="0">
                <a:prstClr val="black">
                  <a:alpha val="40000"/>
                </a:prstClr>
              </a:outerShdw>
            </a:effectLst>
          </p:grpSpPr>
          <p:sp>
            <p:nvSpPr>
              <p:cNvPr id="33" name="圆角矩形 78">
                <a:extLst>
                  <a:ext uri="{FF2B5EF4-FFF2-40B4-BE49-F238E27FC236}">
                    <a16:creationId xmlns="" xmlns:a16="http://schemas.microsoft.com/office/drawing/2014/main" id="{81BDF598-EAF0-4DA4-8A7B-7F069278E079}"/>
                  </a:ext>
                </a:extLst>
              </p:cNvPr>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34" name="圆角矩形 79">
                <a:extLst>
                  <a:ext uri="{FF2B5EF4-FFF2-40B4-BE49-F238E27FC236}">
                    <a16:creationId xmlns="" xmlns:a16="http://schemas.microsoft.com/office/drawing/2014/main" id="{57BD1759-DD2E-4647-8030-1FBBA7F84C3F}"/>
                  </a:ext>
                </a:extLst>
              </p:cNvPr>
              <p:cNvSpPr/>
              <p:nvPr/>
            </p:nvSpPr>
            <p:spPr>
              <a:xfrm>
                <a:off x="4351926" y="1373334"/>
                <a:ext cx="5775620"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grpSp>
        <p:sp>
          <p:nvSpPr>
            <p:cNvPr id="32" name="TextBox 77">
              <a:extLst>
                <a:ext uri="{FF2B5EF4-FFF2-40B4-BE49-F238E27FC236}">
                  <a16:creationId xmlns="" xmlns:a16="http://schemas.microsoft.com/office/drawing/2014/main" id="{EEE8D705-8E37-4C53-AA80-8E876F575392}"/>
                </a:ext>
              </a:extLst>
            </p:cNvPr>
            <p:cNvSpPr txBox="1">
              <a:spLocks noChangeArrowheads="1"/>
            </p:cNvSpPr>
            <p:nvPr/>
          </p:nvSpPr>
          <p:spPr bwMode="auto">
            <a:xfrm>
              <a:off x="831251" y="3331792"/>
              <a:ext cx="1999303" cy="2154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1400" b="1" dirty="0" smtClean="0">
                  <a:solidFill>
                    <a:schemeClr val="accent1"/>
                  </a:solidFill>
                  <a:latin typeface="微软雅黑" panose="020B0503020204020204" pitchFamily="34" charset="-122"/>
                  <a:ea typeface="微软雅黑" panose="020B0503020204020204" pitchFamily="34" charset="-122"/>
                </a:rPr>
                <a:t>市场推广计划</a:t>
              </a:r>
              <a:endParaRPr lang="zh-CN" altLang="en-US" sz="1400" b="1" dirty="0">
                <a:solidFill>
                  <a:schemeClr val="accent1"/>
                </a:solidFill>
                <a:latin typeface="微软雅黑" panose="020B0503020204020204" pitchFamily="34" charset="-122"/>
                <a:ea typeface="微软雅黑" panose="020B0503020204020204" pitchFamily="34" charset="-122"/>
              </a:endParaRPr>
            </a:p>
          </p:txBody>
        </p:sp>
      </p:grpSp>
      <p:sp>
        <p:nvSpPr>
          <p:cNvPr id="35" name="TextBox 80">
            <a:extLst>
              <a:ext uri="{FF2B5EF4-FFF2-40B4-BE49-F238E27FC236}">
                <a16:creationId xmlns="" xmlns:a16="http://schemas.microsoft.com/office/drawing/2014/main" id="{5418CDE8-CE67-451E-9BBD-FD162078D93E}"/>
              </a:ext>
            </a:extLst>
          </p:cNvPr>
          <p:cNvSpPr txBox="1">
            <a:spLocks noChangeArrowheads="1"/>
          </p:cNvSpPr>
          <p:nvPr/>
        </p:nvSpPr>
        <p:spPr bwMode="auto">
          <a:xfrm>
            <a:off x="5940152" y="3363838"/>
            <a:ext cx="252095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400" dirty="0" smtClean="0">
                <a:latin typeface="Times New Roman" pitchFamily="18" charset="0"/>
                <a:ea typeface="微软雅黑" panose="020B0503020204020204" pitchFamily="34" charset="-122"/>
                <a:cs typeface="Times New Roman" pitchFamily="18" charset="0"/>
              </a:rPr>
              <a:t>03</a:t>
            </a:r>
            <a:r>
              <a:rPr lang="zh-CN" altLang="en-US" sz="1400" dirty="0" smtClean="0">
                <a:latin typeface="Times New Roman" pitchFamily="18" charset="0"/>
                <a:ea typeface="微软雅黑" panose="020B0503020204020204" pitchFamily="34" charset="-122"/>
                <a:cs typeface="Times New Roman" pitchFamily="18" charset="0"/>
              </a:rPr>
              <a:t>、</a:t>
            </a:r>
            <a:r>
              <a:rPr lang="zh-CN" altLang="en-US" sz="1400" dirty="0">
                <a:latin typeface="Times New Roman" pitchFamily="18" charset="0"/>
                <a:ea typeface="微软雅黑" panose="020B0503020204020204" pitchFamily="34" charset="-122"/>
                <a:cs typeface="Times New Roman" pitchFamily="18" charset="0"/>
              </a:rPr>
              <a:t>按一定折旧率</a:t>
            </a:r>
            <a:r>
              <a:rPr lang="zh-CN" altLang="en-US" sz="1600" b="1" dirty="0">
                <a:solidFill>
                  <a:srgbClr val="FF0000"/>
                </a:solidFill>
                <a:latin typeface="Times New Roman" pitchFamily="18" charset="0"/>
                <a:ea typeface="微软雅黑" panose="020B0503020204020204" pitchFamily="34" charset="-122"/>
                <a:cs typeface="Times New Roman" pitchFamily="18" charset="0"/>
              </a:rPr>
              <a:t>以旧换新</a:t>
            </a:r>
            <a:endParaRPr lang="zh-CN" altLang="en-US" sz="1400" b="1" dirty="0">
              <a:latin typeface="Times New Roman" pitchFamily="18" charset="0"/>
              <a:ea typeface="微软雅黑" panose="020B0503020204020204" pitchFamily="34" charset="-122"/>
              <a:cs typeface="Times New Roman" pitchFamily="18" charset="0"/>
            </a:endParaRPr>
          </a:p>
        </p:txBody>
      </p:sp>
      <p:sp>
        <p:nvSpPr>
          <p:cNvPr id="36" name="矩形 35"/>
          <p:cNvSpPr/>
          <p:nvPr/>
        </p:nvSpPr>
        <p:spPr>
          <a:xfrm>
            <a:off x="428596" y="1000115"/>
            <a:ext cx="5857916" cy="369332"/>
          </a:xfrm>
          <a:prstGeom prst="rect">
            <a:avLst/>
          </a:prstGeom>
        </p:spPr>
        <p:txBody>
          <a:bodyPr wrap="square">
            <a:spAutoFit/>
          </a:bodyPr>
          <a:lstStyle/>
          <a:p>
            <a:r>
              <a:rPr lang="zh-CN" altLang="zh-CN" dirty="0" smtClean="0">
                <a:latin typeface="Arial"/>
                <a:ea typeface="Microsoft YaHei"/>
                <a:cs typeface="+mn-ea"/>
                <a:sym typeface="Arial"/>
              </a:rPr>
              <a:t>公司致力于打造</a:t>
            </a:r>
            <a:r>
              <a:rPr lang="zh-CN" altLang="zh-CN" dirty="0" smtClean="0">
                <a:solidFill>
                  <a:srgbClr val="FF0000"/>
                </a:solidFill>
                <a:latin typeface="Arial"/>
                <a:ea typeface="Microsoft YaHei"/>
                <a:cs typeface="+mn-ea"/>
                <a:sym typeface="Arial"/>
              </a:rPr>
              <a:t>高品质、环保、健康</a:t>
            </a:r>
            <a:r>
              <a:rPr lang="zh-CN" altLang="zh-CN" dirty="0" smtClean="0">
                <a:latin typeface="Arial"/>
                <a:ea typeface="Microsoft YaHei"/>
                <a:cs typeface="+mn-ea"/>
                <a:sym typeface="Arial"/>
              </a:rPr>
              <a:t>的中国知名品牌</a:t>
            </a:r>
            <a:endParaRPr lang="zh-CN" altLang="en-US"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fade">
                                      <p:cBhvr>
                                        <p:cTn id="10" dur="500"/>
                                        <p:tgtEl>
                                          <p:spTgt spid="29"/>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5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9" grpId="0"/>
      <p:bldP spid="25" grpId="0"/>
      <p:bldP spid="26" grpId="0"/>
      <p:bldP spid="27" grpId="0"/>
      <p:bldP spid="28" grpId="0" animBg="1"/>
      <p:bldP spid="29" grpId="0"/>
      <p:bldP spid="3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140200" y="1708150"/>
            <a:ext cx="2493963" cy="700088"/>
          </a:xfrm>
          <a:prstGeom prst="rect">
            <a:avLst/>
          </a:prstGeom>
          <a:noFill/>
        </p:spPr>
        <p:txBody>
          <a:bodyPr wrap="none">
            <a:spAutoFit/>
          </a:bodyPr>
          <a:lstStyle/>
          <a:p>
            <a:pPr marL="0" lvl="1" algn="ctr" eaLnBrk="1" hangingPunct="1">
              <a:lnSpc>
                <a:spcPct val="120000"/>
              </a:lnSpc>
              <a:defRPr/>
            </a:pPr>
            <a:r>
              <a:rPr lang="zh-CN" altLang="en-US" sz="3600" b="1" dirty="0">
                <a:solidFill>
                  <a:schemeClr val="accent3"/>
                </a:solidFill>
                <a:latin typeface="Arial"/>
                <a:ea typeface="Microsoft YaHei"/>
                <a:cs typeface="+mn-ea"/>
                <a:sym typeface="Arial"/>
              </a:rPr>
              <a:t>为什么能做</a:t>
            </a:r>
            <a:endParaRPr lang="en-US" altLang="zh-CN" sz="3600" b="1" dirty="0">
              <a:solidFill>
                <a:schemeClr val="accent3"/>
              </a:solidFill>
              <a:latin typeface="Arial"/>
              <a:ea typeface="Microsoft YaHei"/>
              <a:cs typeface="+mn-ea"/>
              <a:sym typeface="Arial"/>
            </a:endParaRPr>
          </a:p>
        </p:txBody>
      </p:sp>
      <p:cxnSp>
        <p:nvCxnSpPr>
          <p:cNvPr id="4" name="直接连接符 3"/>
          <p:cNvCxnSpPr/>
          <p:nvPr/>
        </p:nvCxnSpPr>
        <p:spPr>
          <a:xfrm flipV="1">
            <a:off x="3635375" y="1635125"/>
            <a:ext cx="0" cy="1512888"/>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4"/>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21509" name="TextBox 7"/>
          <p:cNvSpPr txBox="1">
            <a:spLocks noChangeArrowheads="1"/>
          </p:cNvSpPr>
          <p:nvPr/>
        </p:nvSpPr>
        <p:spPr bwMode="auto">
          <a:xfrm>
            <a:off x="4140200" y="2533650"/>
            <a:ext cx="2952750" cy="504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469" tIns="30235" rIns="60469" bIns="302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股本结构     </a:t>
            </a: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获利能力</a:t>
            </a:r>
          </a:p>
          <a:p>
            <a:pPr eaLnBrk="1" hangingPunct="1">
              <a:lnSpc>
                <a:spcPct val="120000"/>
              </a:lnSpc>
              <a:defRPr/>
            </a:pPr>
            <a:endParaRPr lang="zh-CN" altLang="en-US" sz="1200" dirty="0">
              <a:solidFill>
                <a:srgbClr val="080808"/>
              </a:solidFill>
              <a:latin typeface="Arial"/>
              <a:ea typeface="Microsoft YaHei"/>
              <a:cs typeface="+mn-ea"/>
              <a:sym typeface="Arial"/>
            </a:endParaRPr>
          </a:p>
        </p:txBody>
      </p:sp>
      <p:sp>
        <p:nvSpPr>
          <p:cNvPr id="10" name="TextBox 13"/>
          <p:cNvSpPr txBox="1"/>
          <p:nvPr/>
        </p:nvSpPr>
        <p:spPr>
          <a:xfrm>
            <a:off x="2344738" y="1804988"/>
            <a:ext cx="901700" cy="838200"/>
          </a:xfrm>
          <a:prstGeom prst="rect">
            <a:avLst/>
          </a:prstGeom>
          <a:noFill/>
        </p:spPr>
        <p:txBody>
          <a:bodyPr lIns="0" tIns="0" rIns="0" bIns="0">
            <a:spAutoFit/>
          </a:bodyPr>
          <a:lstStyle/>
          <a:p>
            <a:pPr eaLnBrk="1" hangingPunct="1">
              <a:lnSpc>
                <a:spcPct val="120000"/>
              </a:lnSpc>
              <a:defRPr/>
            </a:pPr>
            <a:r>
              <a:rPr lang="en-US" altLang="zh-CN" sz="5000" b="1" dirty="0">
                <a:solidFill>
                  <a:schemeClr val="accent3"/>
                </a:solidFill>
                <a:latin typeface="Times New Roman" pitchFamily="18" charset="0"/>
                <a:ea typeface="Microsoft YaHei"/>
                <a:cs typeface="Times New Roman" pitchFamily="18" charset="0"/>
                <a:sym typeface="Arial"/>
              </a:rPr>
              <a:t>05</a:t>
            </a:r>
            <a:endParaRPr lang="zh-CN" altLang="en-US" sz="5000" b="1" dirty="0">
              <a:solidFill>
                <a:schemeClr val="accent3"/>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8"/>
          <p:cNvSpPr txBox="1">
            <a:spLocks/>
          </p:cNvSpPr>
          <p:nvPr/>
        </p:nvSpPr>
        <p:spPr bwMode="auto">
          <a:xfrm>
            <a:off x="1184275" y="333375"/>
            <a:ext cx="3100388"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股本结构</a:t>
            </a:r>
          </a:p>
        </p:txBody>
      </p:sp>
      <p:sp>
        <p:nvSpPr>
          <p:cNvPr id="3" name="矩形 2"/>
          <p:cNvSpPr/>
          <p:nvPr/>
        </p:nvSpPr>
        <p:spPr>
          <a:xfrm>
            <a:off x="395288" y="1238250"/>
            <a:ext cx="8305800" cy="923330"/>
          </a:xfrm>
          <a:prstGeom prst="rect">
            <a:avLst/>
          </a:prstGeom>
        </p:spPr>
        <p:txBody>
          <a:bodyPr>
            <a:spAutoFit/>
          </a:bodyPr>
          <a:lstStyle/>
          <a:p>
            <a:pPr eaLnBrk="1" hangingPunct="1">
              <a:lnSpc>
                <a:spcPct val="150000"/>
              </a:lnSpc>
              <a:defRPr/>
            </a:pPr>
            <a:r>
              <a:rPr lang="zh-CN" altLang="zh-CN" dirty="0">
                <a:latin typeface="Arial"/>
                <a:ea typeface="Microsoft YaHei"/>
                <a:cs typeface="+mn-ea"/>
                <a:sym typeface="Arial"/>
              </a:rPr>
              <a:t>公司</a:t>
            </a:r>
            <a:r>
              <a:rPr lang="zh-CN" altLang="en-US" dirty="0">
                <a:latin typeface="Arial"/>
                <a:ea typeface="Microsoft YaHei"/>
                <a:cs typeface="+mn-ea"/>
                <a:sym typeface="Arial"/>
              </a:rPr>
              <a:t>资金投入</a:t>
            </a:r>
            <a:r>
              <a:rPr lang="zh-CN" altLang="zh-CN" dirty="0">
                <a:latin typeface="Arial"/>
                <a:ea typeface="Microsoft YaHei"/>
                <a:cs typeface="+mn-ea"/>
                <a:sym typeface="Arial"/>
              </a:rPr>
              <a:t>为</a:t>
            </a:r>
            <a:r>
              <a:rPr lang="en-US" altLang="zh-CN" dirty="0">
                <a:latin typeface="Times New Roman" pitchFamily="18" charset="0"/>
                <a:ea typeface="Microsoft YaHei"/>
                <a:cs typeface="Times New Roman" pitchFamily="18" charset="0"/>
                <a:sym typeface="Arial"/>
              </a:rPr>
              <a:t>1500</a:t>
            </a:r>
            <a:r>
              <a:rPr lang="zh-CN" altLang="zh-CN" dirty="0">
                <a:latin typeface="Arial"/>
                <a:ea typeface="Microsoft YaHei"/>
                <a:cs typeface="+mn-ea"/>
                <a:sym typeface="Arial"/>
              </a:rPr>
              <a:t>万。公司属性为有限责任制式技术性生产型企业，市场前景良好，原始资本来源为：</a:t>
            </a:r>
          </a:p>
        </p:txBody>
      </p:sp>
      <p:sp>
        <p:nvSpPr>
          <p:cNvPr id="22558" name="TextBox 5"/>
          <p:cNvSpPr txBox="1">
            <a:spLocks noChangeArrowheads="1"/>
          </p:cNvSpPr>
          <p:nvPr/>
        </p:nvSpPr>
        <p:spPr bwMode="auto">
          <a:xfrm>
            <a:off x="3771900" y="4251325"/>
            <a:ext cx="1025525" cy="269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zh-CN" altLang="en-US" sz="1600" dirty="0">
                <a:latin typeface="Arial"/>
                <a:ea typeface="Microsoft YaHei"/>
                <a:cs typeface="+mn-ea"/>
                <a:sym typeface="Arial"/>
              </a:rPr>
              <a:t>股本结构图</a:t>
            </a:r>
          </a:p>
        </p:txBody>
      </p:sp>
      <p:graphicFrame>
        <p:nvGraphicFramePr>
          <p:cNvPr id="2" name="表格 1"/>
          <p:cNvGraphicFramePr>
            <a:graphicFrameLocks noGrp="1"/>
          </p:cNvGraphicFramePr>
          <p:nvPr>
            <p:extLst>
              <p:ext uri="{D42A27DB-BD31-4B8C-83A1-F6EECF244321}">
                <p14:modId xmlns="" xmlns:p14="http://schemas.microsoft.com/office/powerpoint/2010/main" val="1192729232"/>
              </p:ext>
            </p:extLst>
          </p:nvPr>
        </p:nvGraphicFramePr>
        <p:xfrm>
          <a:off x="1248147" y="2542335"/>
          <a:ext cx="6073031" cy="1327150"/>
        </p:xfrm>
        <a:graphic>
          <a:graphicData uri="http://schemas.openxmlformats.org/drawingml/2006/table">
            <a:tbl>
              <a:tblPr firstRow="1" bandRow="1">
                <a:tableStyleId>{5C22544A-7EE6-4342-B048-85BDC9FD1C3A}</a:tableStyleId>
              </a:tblPr>
              <a:tblGrid>
                <a:gridCol w="1196231">
                  <a:extLst>
                    <a:ext uri="{9D8B030D-6E8A-4147-A177-3AD203B41FA5}">
                      <a16:colId xmlns="" xmlns:a16="http://schemas.microsoft.com/office/drawing/2014/main" val="20000"/>
                    </a:ext>
                  </a:extLst>
                </a:gridCol>
                <a:gridCol w="1219200">
                  <a:extLst>
                    <a:ext uri="{9D8B030D-6E8A-4147-A177-3AD203B41FA5}">
                      <a16:colId xmlns="" xmlns:a16="http://schemas.microsoft.com/office/drawing/2014/main" val="20001"/>
                    </a:ext>
                  </a:extLst>
                </a:gridCol>
                <a:gridCol w="1219200">
                  <a:extLst>
                    <a:ext uri="{9D8B030D-6E8A-4147-A177-3AD203B41FA5}">
                      <a16:colId xmlns="" xmlns:a16="http://schemas.microsoft.com/office/drawing/2014/main" val="20002"/>
                    </a:ext>
                  </a:extLst>
                </a:gridCol>
                <a:gridCol w="1219200">
                  <a:extLst>
                    <a:ext uri="{9D8B030D-6E8A-4147-A177-3AD203B41FA5}">
                      <a16:colId xmlns="" xmlns:a16="http://schemas.microsoft.com/office/drawing/2014/main" val="20003"/>
                    </a:ext>
                  </a:extLst>
                </a:gridCol>
                <a:gridCol w="1219200">
                  <a:extLst>
                    <a:ext uri="{9D8B030D-6E8A-4147-A177-3AD203B41FA5}">
                      <a16:colId xmlns="" xmlns:a16="http://schemas.microsoft.com/office/drawing/2014/main" val="20004"/>
                    </a:ext>
                  </a:extLst>
                </a:gridCol>
              </a:tblGrid>
              <a:tr h="585328">
                <a:tc>
                  <a:txBody>
                    <a:bodyPr/>
                    <a:lstStyle/>
                    <a:p>
                      <a:pPr algn="ctr">
                        <a:lnSpc>
                          <a:spcPct val="120000"/>
                        </a:lnSpc>
                        <a:spcBef>
                          <a:spcPts val="0"/>
                        </a:spcBef>
                        <a:spcAft>
                          <a:spcPts val="0"/>
                        </a:spcAft>
                      </a:pPr>
                      <a:r>
                        <a:rPr lang="zh-CN" sz="1600" kern="100" dirty="0">
                          <a:effectLst/>
                          <a:sym typeface="Arial"/>
                        </a:rPr>
                        <a:t>股本结构及股本比例</a:t>
                      </a:r>
                      <a:endParaRPr lang="zh-CN" sz="1200" kern="100" dirty="0">
                        <a:effectLst/>
                        <a:latin typeface="Arial"/>
                        <a:ea typeface="Microsoft YaHei"/>
                        <a:cs typeface="+mn-ea"/>
                        <a:sym typeface="Arial"/>
                      </a:endParaRPr>
                    </a:p>
                  </a:txBody>
                  <a:tcPr marL="68590" marR="68590" marT="0" marB="0" anchor="ctr"/>
                </a:tc>
                <a:tc>
                  <a:txBody>
                    <a:bodyPr/>
                    <a:lstStyle/>
                    <a:p>
                      <a:pPr algn="ctr">
                        <a:lnSpc>
                          <a:spcPct val="120000"/>
                        </a:lnSpc>
                        <a:spcBef>
                          <a:spcPts val="0"/>
                        </a:spcBef>
                        <a:spcAft>
                          <a:spcPts val="0"/>
                        </a:spcAft>
                      </a:pPr>
                      <a:r>
                        <a:rPr lang="zh-CN" sz="1600" kern="100" dirty="0">
                          <a:effectLst/>
                          <a:sym typeface="Arial"/>
                        </a:rPr>
                        <a:t>资金入股</a:t>
                      </a:r>
                      <a:endParaRPr lang="zh-CN" sz="1200" kern="100" dirty="0">
                        <a:effectLst/>
                        <a:latin typeface="Arial"/>
                        <a:ea typeface="Microsoft YaHei"/>
                        <a:cs typeface="+mn-ea"/>
                        <a:sym typeface="Arial"/>
                      </a:endParaRPr>
                    </a:p>
                  </a:txBody>
                  <a:tcPr marL="68590" marR="68590" marT="0" marB="0" anchor="ctr"/>
                </a:tc>
                <a:tc>
                  <a:txBody>
                    <a:bodyPr/>
                    <a:lstStyle/>
                    <a:p>
                      <a:pPr marL="0" algn="ctr" defTabSz="914400" rtl="0" eaLnBrk="1" latinLnBrk="0" hangingPunct="1">
                        <a:lnSpc>
                          <a:spcPct val="120000"/>
                        </a:lnSpc>
                        <a:spcBef>
                          <a:spcPts val="0"/>
                        </a:spcBef>
                        <a:spcAft>
                          <a:spcPts val="0"/>
                        </a:spcAft>
                      </a:pPr>
                      <a:r>
                        <a:rPr lang="zh-CN" altLang="en-US" sz="1600" kern="100" dirty="0">
                          <a:effectLst/>
                          <a:sym typeface="Arial"/>
                        </a:rPr>
                        <a:t>技术入股</a:t>
                      </a:r>
                      <a:endParaRPr lang="zh-CN" sz="1600" b="1" kern="100" dirty="0">
                        <a:solidFill>
                          <a:schemeClr val="lt1"/>
                        </a:solidFill>
                        <a:effectLst/>
                        <a:latin typeface="Arial"/>
                        <a:ea typeface="Microsoft YaHei"/>
                        <a:cs typeface="+mn-ea"/>
                        <a:sym typeface="Arial"/>
                      </a:endParaRPr>
                    </a:p>
                  </a:txBody>
                  <a:tcPr marL="68590" marR="68590" marT="0" marB="0" anchor="ctr"/>
                </a:tc>
                <a:tc>
                  <a:txBody>
                    <a:bodyPr/>
                    <a:lstStyle/>
                    <a:p>
                      <a:pPr marL="0" algn="ctr" defTabSz="914400" rtl="0" eaLnBrk="1" latinLnBrk="0" hangingPunct="1">
                        <a:lnSpc>
                          <a:spcPct val="120000"/>
                        </a:lnSpc>
                        <a:spcBef>
                          <a:spcPts val="0"/>
                        </a:spcBef>
                        <a:spcAft>
                          <a:spcPts val="0"/>
                        </a:spcAft>
                      </a:pPr>
                      <a:r>
                        <a:rPr lang="zh-CN" altLang="en-US" sz="1600" kern="100" dirty="0">
                          <a:effectLst/>
                          <a:sym typeface="Arial"/>
                        </a:rPr>
                        <a:t>政府拨款</a:t>
                      </a:r>
                      <a:endParaRPr lang="zh-CN" sz="1600" b="1" kern="100" dirty="0">
                        <a:solidFill>
                          <a:schemeClr val="lt1"/>
                        </a:solidFill>
                        <a:effectLst/>
                        <a:latin typeface="Arial"/>
                        <a:ea typeface="Microsoft YaHei"/>
                        <a:cs typeface="+mn-ea"/>
                        <a:sym typeface="Arial"/>
                      </a:endParaRPr>
                    </a:p>
                  </a:txBody>
                  <a:tcPr marL="68590" marR="68590" marT="0" marB="0" anchor="ctr"/>
                </a:tc>
                <a:tc>
                  <a:txBody>
                    <a:bodyPr/>
                    <a:lstStyle/>
                    <a:p>
                      <a:pPr algn="ctr">
                        <a:lnSpc>
                          <a:spcPct val="120000"/>
                        </a:lnSpc>
                        <a:spcBef>
                          <a:spcPts val="0"/>
                        </a:spcBef>
                        <a:spcAft>
                          <a:spcPts val="0"/>
                        </a:spcAft>
                      </a:pPr>
                      <a:r>
                        <a:rPr lang="zh-CN" sz="1600" kern="100" dirty="0">
                          <a:effectLst/>
                          <a:sym typeface="Arial"/>
                        </a:rPr>
                        <a:t>风险投资</a:t>
                      </a:r>
                      <a:endParaRPr lang="zh-CN" sz="1200" kern="100" dirty="0">
                        <a:effectLst/>
                        <a:latin typeface="Arial"/>
                        <a:ea typeface="Microsoft YaHei"/>
                        <a:cs typeface="+mn-ea"/>
                        <a:sym typeface="Arial"/>
                      </a:endParaRPr>
                    </a:p>
                  </a:txBody>
                  <a:tcPr marL="68590" marR="68590" marT="0" marB="0" anchor="ctr"/>
                </a:tc>
                <a:extLst>
                  <a:ext uri="{0D108BD9-81ED-4DB2-BD59-A6C34878D82A}">
                    <a16:rowId xmlns="" xmlns:a16="http://schemas.microsoft.com/office/drawing/2014/main" val="10000"/>
                  </a:ext>
                </a:extLst>
              </a:tr>
              <a:tr h="370911">
                <a:tc>
                  <a:txBody>
                    <a:bodyPr/>
                    <a:lstStyle/>
                    <a:p>
                      <a:pPr indent="355600" algn="l">
                        <a:lnSpc>
                          <a:spcPct val="120000"/>
                        </a:lnSpc>
                        <a:spcBef>
                          <a:spcPts val="0"/>
                        </a:spcBef>
                        <a:spcAft>
                          <a:spcPts val="0"/>
                        </a:spcAft>
                      </a:pPr>
                      <a:r>
                        <a:rPr lang="zh-CN" sz="1600" kern="100" dirty="0">
                          <a:effectLst/>
                          <a:sym typeface="Arial"/>
                        </a:rPr>
                        <a:t>金额</a:t>
                      </a:r>
                      <a:endParaRPr lang="zh-CN" sz="1200" kern="100" dirty="0">
                        <a:effectLst/>
                        <a:latin typeface="Arial"/>
                        <a:ea typeface="Microsoft YaHei"/>
                        <a:cs typeface="+mn-ea"/>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600</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300</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tc>
                  <a:txBody>
                    <a:bodyPr/>
                    <a:lstStyle/>
                    <a:p>
                      <a:pPr marL="0" indent="355600" algn="l" defTabSz="914400" rtl="0" eaLnBrk="1" latinLnBrk="0" hangingPunct="1">
                        <a:lnSpc>
                          <a:spcPct val="120000"/>
                        </a:lnSpc>
                        <a:spcBef>
                          <a:spcPts val="0"/>
                        </a:spcBef>
                        <a:spcAft>
                          <a:spcPts val="0"/>
                        </a:spcAft>
                      </a:pPr>
                      <a:r>
                        <a:rPr lang="en-US" altLang="zh-CN" sz="1600" kern="100" dirty="0">
                          <a:effectLst/>
                          <a:latin typeface="Times New Roman" pitchFamily="18" charset="0"/>
                          <a:cs typeface="Times New Roman" pitchFamily="18" charset="0"/>
                          <a:sym typeface="Arial"/>
                        </a:rPr>
                        <a:t>200</a:t>
                      </a:r>
                      <a:endParaRPr lang="zh-CN" sz="1600" kern="100" dirty="0">
                        <a:solidFill>
                          <a:schemeClr val="dk1"/>
                        </a:solidFill>
                        <a:effectLst/>
                        <a:latin typeface="Times New Roman" pitchFamily="18" charset="0"/>
                        <a:ea typeface="Microsoft YaHei"/>
                        <a:cs typeface="Times New Roman" pitchFamily="18" charset="0"/>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400</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extLst>
                  <a:ext uri="{0D108BD9-81ED-4DB2-BD59-A6C34878D82A}">
                    <a16:rowId xmlns="" xmlns:a16="http://schemas.microsoft.com/office/drawing/2014/main" val="10001"/>
                  </a:ext>
                </a:extLst>
              </a:tr>
              <a:tr h="370911">
                <a:tc>
                  <a:txBody>
                    <a:bodyPr/>
                    <a:lstStyle/>
                    <a:p>
                      <a:pPr indent="355600" algn="l">
                        <a:lnSpc>
                          <a:spcPct val="120000"/>
                        </a:lnSpc>
                        <a:spcBef>
                          <a:spcPts val="0"/>
                        </a:spcBef>
                        <a:spcAft>
                          <a:spcPts val="0"/>
                        </a:spcAft>
                      </a:pPr>
                      <a:r>
                        <a:rPr lang="zh-CN" sz="1600" kern="100" dirty="0">
                          <a:effectLst/>
                          <a:sym typeface="Arial"/>
                        </a:rPr>
                        <a:t>比例</a:t>
                      </a:r>
                      <a:endParaRPr lang="zh-CN" sz="1200" kern="100" dirty="0">
                        <a:effectLst/>
                        <a:latin typeface="Arial"/>
                        <a:ea typeface="Microsoft YaHei"/>
                        <a:cs typeface="+mn-ea"/>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40%</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20%</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tc>
                  <a:txBody>
                    <a:bodyPr/>
                    <a:lstStyle/>
                    <a:p>
                      <a:pPr indent="355600" algn="l">
                        <a:lnSpc>
                          <a:spcPct val="120000"/>
                        </a:lnSpc>
                        <a:spcBef>
                          <a:spcPts val="0"/>
                        </a:spcBef>
                        <a:spcAft>
                          <a:spcPts val="0"/>
                        </a:spcAft>
                      </a:pPr>
                      <a:r>
                        <a:rPr lang="en-US" altLang="zh-CN" sz="1600" kern="100" dirty="0">
                          <a:effectLst/>
                          <a:latin typeface="Times New Roman" pitchFamily="18" charset="0"/>
                          <a:cs typeface="Times New Roman" pitchFamily="18" charset="0"/>
                          <a:sym typeface="Arial"/>
                        </a:rPr>
                        <a:t>13.3%</a:t>
                      </a:r>
                      <a:endParaRPr lang="zh-CN" sz="1600" kern="100" dirty="0">
                        <a:solidFill>
                          <a:schemeClr val="dk1"/>
                        </a:solidFill>
                        <a:effectLst/>
                        <a:latin typeface="Times New Roman" pitchFamily="18" charset="0"/>
                        <a:ea typeface="Microsoft YaHei"/>
                        <a:cs typeface="Times New Roman" pitchFamily="18" charset="0"/>
                        <a:sym typeface="Arial"/>
                      </a:endParaRPr>
                    </a:p>
                  </a:txBody>
                  <a:tcPr marL="68590" marR="68590" marT="0" marB="0" anchor="ctr"/>
                </a:tc>
                <a:tc>
                  <a:txBody>
                    <a:bodyPr/>
                    <a:lstStyle/>
                    <a:p>
                      <a:pPr indent="355600" algn="l">
                        <a:lnSpc>
                          <a:spcPct val="120000"/>
                        </a:lnSpc>
                        <a:spcBef>
                          <a:spcPts val="0"/>
                        </a:spcBef>
                        <a:spcAft>
                          <a:spcPts val="0"/>
                        </a:spcAft>
                      </a:pPr>
                      <a:r>
                        <a:rPr lang="en-US" sz="1600" kern="100" dirty="0">
                          <a:effectLst/>
                          <a:latin typeface="Times New Roman" pitchFamily="18" charset="0"/>
                          <a:cs typeface="Times New Roman" pitchFamily="18" charset="0"/>
                          <a:sym typeface="Arial"/>
                        </a:rPr>
                        <a:t>26.7%</a:t>
                      </a:r>
                      <a:endParaRPr lang="zh-CN" sz="1200" kern="100" dirty="0">
                        <a:effectLst/>
                        <a:latin typeface="Times New Roman" pitchFamily="18" charset="0"/>
                        <a:ea typeface="Microsoft YaHei"/>
                        <a:cs typeface="Times New Roman" pitchFamily="18" charset="0"/>
                        <a:sym typeface="Arial"/>
                      </a:endParaRPr>
                    </a:p>
                  </a:txBody>
                  <a:tcPr marL="68590" marR="68590" marT="0" marB="0" anchor="ctr"/>
                </a:tc>
                <a:extLst>
                  <a:ext uri="{0D108BD9-81ED-4DB2-BD59-A6C34878D82A}">
                    <a16:rowId xmlns="" xmlns:a16="http://schemas.microsoft.com/office/drawing/2014/main" val="10002"/>
                  </a:ext>
                </a:extLst>
              </a:tr>
            </a:tbl>
          </a:graphicData>
        </a:graphic>
      </p:graphicFrame>
      <p:sp>
        <p:nvSpPr>
          <p:cNvPr id="7" name="矩形 6">
            <a:extLst>
              <a:ext uri="{FF2B5EF4-FFF2-40B4-BE49-F238E27FC236}">
                <a16:creationId xmlns="" xmlns:a16="http://schemas.microsoft.com/office/drawing/2014/main" id="{CA674742-DF98-44BF-A262-4EDCFD8CA488}"/>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Tree>
  </p:cSld>
  <p:clrMapOvr>
    <a:masterClrMapping/>
  </p:clrMapOvr>
  <p:transition spd="slow">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88938" y="915988"/>
            <a:ext cx="8281987" cy="452437"/>
          </a:xfrm>
          <a:prstGeom prst="rect">
            <a:avLst/>
          </a:prstGeom>
          <a:solidFill>
            <a:srgbClr val="2D89C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lnSpc>
                <a:spcPct val="120000"/>
              </a:lnSpc>
              <a:defRPr/>
            </a:pPr>
            <a:r>
              <a:rPr lang="zh-CN" altLang="zh-CN" b="1" dirty="0">
                <a:latin typeface="Arial"/>
                <a:ea typeface="Microsoft YaHei"/>
                <a:cs typeface="+mn-ea"/>
                <a:sym typeface="Arial"/>
              </a:rPr>
              <a:t>资产盈利能力</a:t>
            </a:r>
            <a:r>
              <a:rPr lang="en-US" altLang="zh-CN" b="1" dirty="0">
                <a:latin typeface="Arial"/>
                <a:ea typeface="Microsoft YaHei"/>
                <a:cs typeface="+mn-ea"/>
                <a:sym typeface="Arial"/>
              </a:rPr>
              <a:t>---------</a:t>
            </a:r>
            <a:r>
              <a:rPr lang="zh-CN" altLang="zh-CN" b="1" dirty="0">
                <a:latin typeface="Arial"/>
                <a:ea typeface="Microsoft YaHei"/>
                <a:cs typeface="+mn-ea"/>
                <a:sym typeface="Arial"/>
              </a:rPr>
              <a:t>获利能力分析</a:t>
            </a:r>
          </a:p>
        </p:txBody>
      </p:sp>
      <p:sp>
        <p:nvSpPr>
          <p:cNvPr id="8" name="矩形 7"/>
          <p:cNvSpPr/>
          <p:nvPr/>
        </p:nvSpPr>
        <p:spPr>
          <a:xfrm>
            <a:off x="297719" y="4362513"/>
            <a:ext cx="8548563" cy="657509"/>
          </a:xfrm>
          <a:prstGeom prst="rect">
            <a:avLst/>
          </a:prstGeom>
          <a:noFill/>
          <a:ln w="31750">
            <a:solidFill>
              <a:srgbClr val="0070C0"/>
            </a:solidFill>
            <a:prstDash val="dash"/>
          </a:ln>
        </p:spPr>
        <p:style>
          <a:lnRef idx="2">
            <a:schemeClr val="accent6"/>
          </a:lnRef>
          <a:fillRef idx="1">
            <a:schemeClr val="lt1"/>
          </a:fillRef>
          <a:effectRef idx="0">
            <a:schemeClr val="accent6"/>
          </a:effectRef>
          <a:fontRef idx="minor">
            <a:schemeClr val="dk1"/>
          </a:fontRef>
        </p:style>
        <p:txBody>
          <a:bodyPr anchor="ctr"/>
          <a:lstStyle/>
          <a:p>
            <a:pPr algn="ctr" defTabSz="685800" eaLnBrk="1" hangingPunct="1">
              <a:lnSpc>
                <a:spcPct val="120000"/>
              </a:lnSpc>
              <a:defRPr/>
            </a:pPr>
            <a:r>
              <a:rPr lang="zh-CN" altLang="en-US" dirty="0">
                <a:latin typeface="Arial"/>
                <a:ea typeface="Microsoft YaHei"/>
                <a:cs typeface="+mn-ea"/>
                <a:sym typeface="Arial"/>
              </a:rPr>
              <a:t/>
            </a:r>
            <a:br>
              <a:rPr lang="zh-CN" altLang="en-US" dirty="0">
                <a:latin typeface="Arial"/>
                <a:ea typeface="Microsoft YaHei"/>
                <a:cs typeface="+mn-ea"/>
                <a:sym typeface="Arial"/>
              </a:rPr>
            </a:br>
            <a:r>
              <a:rPr lang="zh-CN" altLang="en-US" b="1" dirty="0">
                <a:solidFill>
                  <a:srgbClr val="000000"/>
                </a:solidFill>
                <a:latin typeface="Arial"/>
                <a:ea typeface="Microsoft YaHei"/>
                <a:cs typeface="+mn-ea"/>
                <a:sym typeface="Arial"/>
              </a:rPr>
              <a:t>随着公司的发展我们产品的净利润销售将逐年攀升，利润率将保持在</a:t>
            </a:r>
            <a:r>
              <a:rPr lang="en-US" altLang="zh-CN" sz="2400" b="1" dirty="0">
                <a:solidFill>
                  <a:srgbClr val="FF0000"/>
                </a:solidFill>
                <a:latin typeface="Times New Roman" pitchFamily="18" charset="0"/>
                <a:ea typeface="Microsoft YaHei"/>
                <a:cs typeface="Times New Roman" pitchFamily="18" charset="0"/>
                <a:sym typeface="Arial"/>
              </a:rPr>
              <a:t>26</a:t>
            </a:r>
            <a:r>
              <a:rPr lang="en-US" altLang="zh-CN" sz="2400" b="1" dirty="0" smtClean="0">
                <a:solidFill>
                  <a:srgbClr val="FF0000"/>
                </a:solidFill>
                <a:latin typeface="Arial"/>
                <a:ea typeface="Microsoft YaHei"/>
                <a:cs typeface="+mn-ea"/>
                <a:sym typeface="Arial"/>
              </a:rPr>
              <a:t>%</a:t>
            </a:r>
            <a:r>
              <a:rPr lang="zh-CN" altLang="en-US" b="1" dirty="0" smtClean="0">
                <a:solidFill>
                  <a:srgbClr val="000000"/>
                </a:solidFill>
                <a:latin typeface="Arial"/>
                <a:ea typeface="Microsoft YaHei"/>
                <a:cs typeface="+mn-ea"/>
                <a:sym typeface="Arial"/>
              </a:rPr>
              <a:t>左右</a:t>
            </a:r>
            <a:r>
              <a:rPr lang="zh-CN" altLang="en-US" sz="1600" b="1" dirty="0">
                <a:solidFill>
                  <a:srgbClr val="FF0000"/>
                </a:solidFill>
                <a:latin typeface="Arial"/>
                <a:ea typeface="Microsoft YaHei"/>
                <a:cs typeface="+mn-ea"/>
                <a:sym typeface="Arial"/>
              </a:rPr>
              <a:t/>
            </a:r>
            <a:br>
              <a:rPr lang="zh-CN" altLang="en-US" sz="1600" b="1" dirty="0">
                <a:solidFill>
                  <a:srgbClr val="FF0000"/>
                </a:solidFill>
                <a:latin typeface="Arial"/>
                <a:ea typeface="Microsoft YaHei"/>
                <a:cs typeface="+mn-ea"/>
                <a:sym typeface="Arial"/>
              </a:rPr>
            </a:br>
            <a:endParaRPr lang="zh-CN" altLang="en-US" sz="1600" b="1" dirty="0">
              <a:solidFill>
                <a:srgbClr val="FF0000"/>
              </a:solidFill>
              <a:latin typeface="Arial"/>
              <a:ea typeface="Microsoft YaHei"/>
              <a:cs typeface="+mn-ea"/>
              <a:sym typeface="Arial"/>
            </a:endParaRPr>
          </a:p>
        </p:txBody>
      </p:sp>
      <p:sp>
        <p:nvSpPr>
          <p:cNvPr id="23557" name="标题 8"/>
          <p:cNvSpPr txBox="1">
            <a:spLocks/>
          </p:cNvSpPr>
          <p:nvPr/>
        </p:nvSpPr>
        <p:spPr bwMode="auto">
          <a:xfrm>
            <a:off x="1184275" y="333375"/>
            <a:ext cx="3100388"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获利能力</a:t>
            </a:r>
          </a:p>
        </p:txBody>
      </p:sp>
      <p:graphicFrame>
        <p:nvGraphicFramePr>
          <p:cNvPr id="6" name="图表 5">
            <a:extLst>
              <a:ext uri="{FF2B5EF4-FFF2-40B4-BE49-F238E27FC236}">
                <a16:creationId xmlns="" xmlns:a16="http://schemas.microsoft.com/office/drawing/2014/main" id="{40DC695B-3B14-453F-A59E-755E6BF7BCE2}"/>
              </a:ext>
            </a:extLst>
          </p:cNvPr>
          <p:cNvGraphicFramePr/>
          <p:nvPr>
            <p:extLst>
              <p:ext uri="{D42A27DB-BD31-4B8C-83A1-F6EECF244321}">
                <p14:modId xmlns="" xmlns:p14="http://schemas.microsoft.com/office/powerpoint/2010/main" val="3180605588"/>
              </p:ext>
            </p:extLst>
          </p:nvPr>
        </p:nvGraphicFramePr>
        <p:xfrm>
          <a:off x="467959" y="1503426"/>
          <a:ext cx="3831835" cy="272408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图表 12">
            <a:extLst>
              <a:ext uri="{FF2B5EF4-FFF2-40B4-BE49-F238E27FC236}">
                <a16:creationId xmlns="" xmlns:a16="http://schemas.microsoft.com/office/drawing/2014/main" id="{BAF7BCB9-4F73-4257-9C4C-1F27E73B85E6}"/>
              </a:ext>
            </a:extLst>
          </p:cNvPr>
          <p:cNvGraphicFramePr/>
          <p:nvPr>
            <p:extLst>
              <p:ext uri="{D42A27DB-BD31-4B8C-83A1-F6EECF244321}">
                <p14:modId xmlns="" xmlns:p14="http://schemas.microsoft.com/office/powerpoint/2010/main" val="4112285272"/>
              </p:ext>
            </p:extLst>
          </p:nvPr>
        </p:nvGraphicFramePr>
        <p:xfrm>
          <a:off x="4587826" y="1503426"/>
          <a:ext cx="4083099" cy="2724086"/>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slow">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22725" y="1955800"/>
            <a:ext cx="2493963" cy="700088"/>
          </a:xfrm>
          <a:prstGeom prst="rect">
            <a:avLst/>
          </a:prstGeom>
          <a:noFill/>
        </p:spPr>
        <p:txBody>
          <a:bodyPr wrap="none">
            <a:spAutoFit/>
          </a:bodyPr>
          <a:lstStyle/>
          <a:p>
            <a:pPr marL="0" lvl="1" algn="ctr" eaLnBrk="1" hangingPunct="1">
              <a:lnSpc>
                <a:spcPct val="120000"/>
              </a:lnSpc>
              <a:defRPr/>
            </a:pPr>
            <a:r>
              <a:rPr lang="zh-CN" altLang="en-US" sz="3600" b="1" dirty="0">
                <a:solidFill>
                  <a:schemeClr val="accent3"/>
                </a:solidFill>
                <a:latin typeface="Arial"/>
                <a:ea typeface="Microsoft YaHei"/>
                <a:cs typeface="+mn-ea"/>
                <a:sym typeface="Arial"/>
              </a:rPr>
              <a:t>未来的发展</a:t>
            </a:r>
            <a:endParaRPr lang="en-US" altLang="zh-CN" sz="3600" b="1" dirty="0">
              <a:solidFill>
                <a:schemeClr val="accent3"/>
              </a:solidFill>
              <a:latin typeface="Arial"/>
              <a:ea typeface="Microsoft YaHei"/>
              <a:cs typeface="+mn-ea"/>
              <a:sym typeface="Arial"/>
            </a:endParaRPr>
          </a:p>
        </p:txBody>
      </p:sp>
      <p:cxnSp>
        <p:nvCxnSpPr>
          <p:cNvPr id="4" name="直接连接符 3"/>
          <p:cNvCxnSpPr/>
          <p:nvPr/>
        </p:nvCxnSpPr>
        <p:spPr>
          <a:xfrm flipV="1">
            <a:off x="3635375" y="1733550"/>
            <a:ext cx="0" cy="1171575"/>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4"/>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7" name="椭圆 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10" name="TextBox 13"/>
          <p:cNvSpPr txBox="1"/>
          <p:nvPr/>
        </p:nvSpPr>
        <p:spPr>
          <a:xfrm>
            <a:off x="2411760" y="1851670"/>
            <a:ext cx="901700" cy="923330"/>
          </a:xfrm>
          <a:prstGeom prst="rect">
            <a:avLst/>
          </a:prstGeom>
          <a:noFill/>
        </p:spPr>
        <p:txBody>
          <a:bodyPr lIns="0" tIns="0" rIns="0" bIns="0">
            <a:spAutoFit/>
          </a:bodyPr>
          <a:lstStyle/>
          <a:p>
            <a:pPr eaLnBrk="1" hangingPunct="1">
              <a:lnSpc>
                <a:spcPct val="120000"/>
              </a:lnSpc>
              <a:defRPr/>
            </a:pPr>
            <a:r>
              <a:rPr lang="en-US" altLang="zh-CN" sz="5000" b="1" dirty="0">
                <a:solidFill>
                  <a:schemeClr val="accent3"/>
                </a:solidFill>
                <a:latin typeface="Times New Roman" pitchFamily="18" charset="0"/>
                <a:ea typeface="Microsoft YaHei"/>
                <a:cs typeface="Times New Roman" pitchFamily="18" charset="0"/>
                <a:sym typeface="Arial"/>
              </a:rPr>
              <a:t>06</a:t>
            </a:r>
            <a:endParaRPr lang="zh-CN" altLang="en-US" sz="5000" b="1" dirty="0">
              <a:solidFill>
                <a:schemeClr val="accent3"/>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组合 9"/>
          <p:cNvGrpSpPr>
            <a:grpSpLocks/>
          </p:cNvGrpSpPr>
          <p:nvPr/>
        </p:nvGrpSpPr>
        <p:grpSpPr bwMode="auto">
          <a:xfrm>
            <a:off x="7667625" y="-17463"/>
            <a:ext cx="590550" cy="762001"/>
            <a:chOff x="8266914" y="-18254"/>
            <a:chExt cx="590050" cy="762000"/>
          </a:xfrm>
        </p:grpSpPr>
        <p:sp>
          <p:nvSpPr>
            <p:cNvPr id="6"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anchor="ctr"/>
            <a:lstStyle/>
            <a:p>
              <a:pPr algn="ctr" eaLnBrk="1" hangingPunct="1">
                <a:lnSpc>
                  <a:spcPct val="120000"/>
                </a:lnSpc>
                <a:defRPr/>
              </a:pPr>
              <a:endParaRPr lang="zh-CN" altLang="zh-CN" dirty="0">
                <a:latin typeface="Arial"/>
                <a:ea typeface="Microsoft YaHei"/>
                <a:cs typeface="+mn-ea"/>
                <a:sym typeface="Arial"/>
              </a:endParaRPr>
            </a:p>
          </p:txBody>
        </p:sp>
        <p:grpSp>
          <p:nvGrpSpPr>
            <p:cNvPr id="5151" name="组合 11"/>
            <p:cNvGrpSpPr>
              <a:grpSpLocks/>
            </p:cNvGrpSpPr>
            <p:nvPr/>
          </p:nvGrpSpPr>
          <p:grpSpPr bwMode="auto">
            <a:xfrm>
              <a:off x="8266914" y="134147"/>
              <a:ext cx="563404" cy="510723"/>
              <a:chOff x="235091" y="185123"/>
              <a:chExt cx="563404" cy="510723"/>
            </a:xfrm>
          </p:grpSpPr>
          <p:sp>
            <p:nvSpPr>
              <p:cNvPr id="5152" name="矩形 12"/>
              <p:cNvSpPr>
                <a:spLocks noChangeArrowheads="1"/>
              </p:cNvSpPr>
              <p:nvPr/>
            </p:nvSpPr>
            <p:spPr bwMode="auto">
              <a:xfrm>
                <a:off x="235091" y="185123"/>
                <a:ext cx="183994" cy="395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lnSpc>
                    <a:spcPct val="120000"/>
                  </a:lnSpc>
                  <a:defRPr/>
                </a:pPr>
                <a:endParaRPr lang="zh-CN" altLang="en-US">
                  <a:solidFill>
                    <a:srgbClr val="003860"/>
                  </a:solidFill>
                  <a:latin typeface="Arial"/>
                  <a:ea typeface="Microsoft YaHei"/>
                  <a:cs typeface="+mn-ea"/>
                  <a:sym typeface="Arial"/>
                </a:endParaRPr>
              </a:p>
            </p:txBody>
          </p:sp>
          <p:sp>
            <p:nvSpPr>
              <p:cNvPr id="9" name="矩形 13"/>
              <p:cNvSpPr>
                <a:spLocks noChangeArrowheads="1"/>
              </p:cNvSpPr>
              <p:nvPr/>
            </p:nvSpPr>
            <p:spPr bwMode="auto">
              <a:xfrm>
                <a:off x="306469" y="401023"/>
                <a:ext cx="491709" cy="295274"/>
              </a:xfrm>
              <a:prstGeom prst="rect">
                <a:avLst/>
              </a:prstGeom>
              <a:noFill/>
              <a:ln>
                <a:noFill/>
              </a:ln>
              <a:extLst/>
            </p:spPr>
            <p:txBody>
              <a:bodyPr wrap="none">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1200" b="1" dirty="0">
                    <a:solidFill>
                      <a:schemeClr val="accent1">
                        <a:lumMod val="60000"/>
                        <a:lumOff val="40000"/>
                      </a:schemeClr>
                    </a:solidFill>
                    <a:latin typeface="Arial"/>
                    <a:ea typeface="Microsoft YaHei"/>
                    <a:cs typeface="+mn-ea"/>
                    <a:sym typeface="Arial"/>
                  </a:rPr>
                  <a:t>双创</a:t>
                </a:r>
              </a:p>
            </p:txBody>
          </p:sp>
        </p:grpSp>
      </p:grpSp>
      <p:pic>
        <p:nvPicPr>
          <p:cNvPr id="5123" name="图片 14"/>
          <p:cNvPicPr>
            <a:picLocks noChangeAspect="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788275" y="3175"/>
            <a:ext cx="388938" cy="412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4" name="Rectangle 9"/>
          <p:cNvSpPr/>
          <p:nvPr/>
        </p:nvSpPr>
        <p:spPr>
          <a:xfrm>
            <a:off x="8501063" y="241300"/>
            <a:ext cx="365125" cy="2159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eaLnBrk="1" hangingPunct="1">
              <a:lnSpc>
                <a:spcPct val="120000"/>
              </a:lnSpc>
              <a:defRPr/>
            </a:pPr>
            <a:endParaRPr lang="en-US" dirty="0">
              <a:latin typeface="Arial"/>
              <a:ea typeface="Microsoft YaHei"/>
              <a:cs typeface="+mn-ea"/>
              <a:sym typeface="Arial"/>
            </a:endParaRPr>
          </a:p>
        </p:txBody>
      </p:sp>
      <p:sp>
        <p:nvSpPr>
          <p:cNvPr id="15" name="Isosceles Triangle 10"/>
          <p:cNvSpPr/>
          <p:nvPr/>
        </p:nvSpPr>
        <p:spPr>
          <a:xfrm rot="10610802">
            <a:off x="8504238" y="315913"/>
            <a:ext cx="366712" cy="196850"/>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anchor="ctr"/>
          <a:lstStyle/>
          <a:p>
            <a:pPr algn="ctr" eaLnBrk="1" hangingPunct="1">
              <a:lnSpc>
                <a:spcPct val="120000"/>
              </a:lnSpc>
              <a:defRPr/>
            </a:pPr>
            <a:endParaRPr lang="en-US">
              <a:latin typeface="Arial"/>
              <a:ea typeface="Microsoft YaHei"/>
              <a:cs typeface="+mn-ea"/>
              <a:sym typeface="Arial"/>
            </a:endParaRPr>
          </a:p>
        </p:txBody>
      </p:sp>
      <p:sp>
        <p:nvSpPr>
          <p:cNvPr id="5126" name="Slide Number Placeholder 5"/>
          <p:cNvSpPr txBox="1">
            <a:spLocks noChangeArrowheads="1"/>
          </p:cNvSpPr>
          <p:nvPr/>
        </p:nvSpPr>
        <p:spPr bwMode="auto">
          <a:xfrm>
            <a:off x="8520113" y="195263"/>
            <a:ext cx="336550" cy="350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45709" anchor="ctr"/>
          <a:lstStyle>
            <a:lvl1pPr defTabSz="457200">
              <a:defRPr>
                <a:solidFill>
                  <a:schemeClr val="tx1"/>
                </a:solidFill>
                <a:latin typeface="Calibri" pitchFamily="34" charset="0"/>
                <a:ea typeface="宋体" pitchFamily="2" charset="-122"/>
              </a:defRPr>
            </a:lvl1pPr>
            <a:lvl2pPr marL="742950" indent="-285750" defTabSz="457200">
              <a:defRPr>
                <a:solidFill>
                  <a:schemeClr val="tx1"/>
                </a:solidFill>
                <a:latin typeface="Calibri" pitchFamily="34" charset="0"/>
                <a:ea typeface="宋体" pitchFamily="2" charset="-122"/>
              </a:defRPr>
            </a:lvl2pPr>
            <a:lvl3pPr marL="1143000" indent="-228600" defTabSz="457200">
              <a:defRPr>
                <a:solidFill>
                  <a:schemeClr val="tx1"/>
                </a:solidFill>
                <a:latin typeface="Calibri" pitchFamily="34" charset="0"/>
                <a:ea typeface="宋体" pitchFamily="2" charset="-122"/>
              </a:defRPr>
            </a:lvl3pPr>
            <a:lvl4pPr marL="1600200" indent="-228600" defTabSz="457200">
              <a:defRPr>
                <a:solidFill>
                  <a:schemeClr val="tx1"/>
                </a:solidFill>
                <a:latin typeface="Calibri" pitchFamily="34" charset="0"/>
                <a:ea typeface="宋体" pitchFamily="2" charset="-122"/>
              </a:defRPr>
            </a:lvl4pPr>
            <a:lvl5pPr marL="2057400" indent="-228600" defTabSz="457200">
              <a:defRPr>
                <a:solidFill>
                  <a:schemeClr val="tx1"/>
                </a:solidFill>
                <a:latin typeface="Calibri" pitchFamily="34" charset="0"/>
                <a:ea typeface="宋体" pitchFamily="2" charset="-122"/>
              </a:defRPr>
            </a:lvl5pPr>
            <a:lvl6pPr marL="2514600" indent="-228600" defTabSz="4572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4572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4572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4572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z="1000">
                <a:solidFill>
                  <a:schemeClr val="bg1"/>
                </a:solidFill>
                <a:latin typeface="Arial"/>
                <a:ea typeface="Microsoft YaHei"/>
                <a:cs typeface="+mn-ea"/>
                <a:sym typeface="Arial"/>
              </a:rPr>
              <a:t>2</a:t>
            </a:r>
          </a:p>
        </p:txBody>
      </p:sp>
      <p:sp>
        <p:nvSpPr>
          <p:cNvPr id="5127" name="TextBox 3"/>
          <p:cNvSpPr txBox="1">
            <a:spLocks noChangeArrowheads="1"/>
          </p:cNvSpPr>
          <p:nvPr/>
        </p:nvSpPr>
        <p:spPr bwMode="auto">
          <a:xfrm>
            <a:off x="2472359" y="1181100"/>
            <a:ext cx="1808508" cy="4973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dirty="0" smtClean="0">
                <a:solidFill>
                  <a:srgbClr val="0070C0"/>
                </a:solidFill>
                <a:latin typeface="Arial"/>
                <a:ea typeface="Microsoft YaHei"/>
                <a:cs typeface="+mn-ea"/>
                <a:sym typeface="Arial"/>
              </a:rPr>
              <a:t>创业的背景</a:t>
            </a:r>
            <a:r>
              <a:rPr lang="en-US" altLang="zh-CN" sz="2400" b="1" dirty="0" smtClean="0">
                <a:solidFill>
                  <a:srgbClr val="0070C0"/>
                </a:solidFill>
                <a:latin typeface="Arial"/>
                <a:ea typeface="Microsoft YaHei"/>
                <a:cs typeface="+mn-ea"/>
                <a:sym typeface="Arial"/>
              </a:rPr>
              <a:t> </a:t>
            </a:r>
            <a:endParaRPr lang="en-US" altLang="zh-CN" sz="2400" b="1" dirty="0">
              <a:solidFill>
                <a:srgbClr val="0070C0"/>
              </a:solidFill>
              <a:latin typeface="Arial"/>
              <a:ea typeface="Microsoft YaHei"/>
              <a:cs typeface="+mn-ea"/>
              <a:sym typeface="Arial"/>
            </a:endParaRPr>
          </a:p>
        </p:txBody>
      </p:sp>
      <p:grpSp>
        <p:nvGrpSpPr>
          <p:cNvPr id="4" name="组合 17"/>
          <p:cNvGrpSpPr/>
          <p:nvPr/>
        </p:nvGrpSpPr>
        <p:grpSpPr>
          <a:xfrm>
            <a:off x="1540302" y="1041262"/>
            <a:ext cx="777368" cy="777368"/>
            <a:chOff x="304800" y="673100"/>
            <a:chExt cx="4000500" cy="4000500"/>
          </a:xfrm>
          <a:effectLst>
            <a:outerShdw blurRad="444500" dist="254000" dir="8100000" algn="tr" rotWithShape="0">
              <a:prstClr val="black">
                <a:alpha val="50000"/>
              </a:prstClr>
            </a:outerShdw>
          </a:effectLst>
        </p:grpSpPr>
        <p:sp>
          <p:nvSpPr>
            <p:cNvPr id="19" name="同心圆 1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20" name="椭圆 1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29" name="TextBox 13"/>
          <p:cNvSpPr txBox="1">
            <a:spLocks noChangeArrowheads="1"/>
          </p:cNvSpPr>
          <p:nvPr/>
        </p:nvSpPr>
        <p:spPr bwMode="auto">
          <a:xfrm>
            <a:off x="1733550" y="1195388"/>
            <a:ext cx="544513"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dirty="0">
                <a:solidFill>
                  <a:srgbClr val="0070C0"/>
                </a:solidFill>
                <a:latin typeface="Times New Roman" pitchFamily="18" charset="0"/>
                <a:ea typeface="Microsoft YaHei"/>
                <a:cs typeface="Times New Roman" pitchFamily="18" charset="0"/>
                <a:sym typeface="Arial"/>
              </a:rPr>
              <a:t>01</a:t>
            </a:r>
            <a:endParaRPr lang="zh-CN" altLang="en-US" sz="2800" b="1" dirty="0">
              <a:solidFill>
                <a:srgbClr val="0070C0"/>
              </a:solidFill>
              <a:latin typeface="Times New Roman" pitchFamily="18" charset="0"/>
              <a:ea typeface="Microsoft YaHei"/>
              <a:cs typeface="Times New Roman" pitchFamily="18" charset="0"/>
              <a:sym typeface="Arial"/>
            </a:endParaRPr>
          </a:p>
        </p:txBody>
      </p:sp>
      <p:cxnSp>
        <p:nvCxnSpPr>
          <p:cNvPr id="22" name="直接连接符 21"/>
          <p:cNvCxnSpPr/>
          <p:nvPr/>
        </p:nvCxnSpPr>
        <p:spPr>
          <a:xfrm flipV="1">
            <a:off x="4500563" y="1027113"/>
            <a:ext cx="0" cy="1112837"/>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500563" y="2106613"/>
            <a:ext cx="0" cy="1112837"/>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4500563" y="3187700"/>
            <a:ext cx="0" cy="1112838"/>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sp>
        <p:nvSpPr>
          <p:cNvPr id="5133" name="TextBox 3"/>
          <p:cNvSpPr txBox="1">
            <a:spLocks noChangeArrowheads="1"/>
          </p:cNvSpPr>
          <p:nvPr/>
        </p:nvSpPr>
        <p:spPr bwMode="auto">
          <a:xfrm>
            <a:off x="2457450" y="2390775"/>
            <a:ext cx="1808163"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dirty="0">
                <a:solidFill>
                  <a:srgbClr val="0070C0"/>
                </a:solidFill>
                <a:latin typeface="Arial"/>
                <a:ea typeface="Microsoft YaHei"/>
                <a:cs typeface="+mn-ea"/>
                <a:sym typeface="Arial"/>
              </a:rPr>
              <a:t>我们做什么</a:t>
            </a:r>
            <a:r>
              <a:rPr lang="en-US" altLang="zh-CN" sz="2400" b="1" dirty="0">
                <a:solidFill>
                  <a:srgbClr val="0070C0"/>
                </a:solidFill>
                <a:latin typeface="Arial"/>
                <a:ea typeface="Microsoft YaHei"/>
                <a:cs typeface="+mn-ea"/>
                <a:sym typeface="Arial"/>
              </a:rPr>
              <a:t> </a:t>
            </a:r>
          </a:p>
        </p:txBody>
      </p:sp>
      <p:grpSp>
        <p:nvGrpSpPr>
          <p:cNvPr id="5" name="组合 25"/>
          <p:cNvGrpSpPr/>
          <p:nvPr/>
        </p:nvGrpSpPr>
        <p:grpSpPr>
          <a:xfrm>
            <a:off x="1540302" y="2250678"/>
            <a:ext cx="777368" cy="777368"/>
            <a:chOff x="304800" y="673100"/>
            <a:chExt cx="4000500" cy="4000502"/>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2"/>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28" name="椭圆 2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35" name="TextBox 13"/>
          <p:cNvSpPr txBox="1">
            <a:spLocks noChangeArrowheads="1"/>
          </p:cNvSpPr>
          <p:nvPr/>
        </p:nvSpPr>
        <p:spPr bwMode="auto">
          <a:xfrm>
            <a:off x="1733550" y="2405063"/>
            <a:ext cx="544513" cy="517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dirty="0">
                <a:solidFill>
                  <a:srgbClr val="0070C0"/>
                </a:solidFill>
                <a:latin typeface="Times New Roman" pitchFamily="18" charset="0"/>
                <a:ea typeface="Microsoft YaHei"/>
                <a:cs typeface="Times New Roman" pitchFamily="18" charset="0"/>
                <a:sym typeface="Arial"/>
              </a:rPr>
              <a:t>02</a:t>
            </a:r>
            <a:endParaRPr lang="zh-CN" altLang="en-US" sz="2800" b="1" dirty="0">
              <a:solidFill>
                <a:srgbClr val="0070C0"/>
              </a:solidFill>
              <a:latin typeface="Times New Roman" pitchFamily="18" charset="0"/>
              <a:ea typeface="Microsoft YaHei"/>
              <a:cs typeface="Times New Roman" pitchFamily="18" charset="0"/>
              <a:sym typeface="Arial"/>
            </a:endParaRPr>
          </a:p>
        </p:txBody>
      </p:sp>
      <p:sp>
        <p:nvSpPr>
          <p:cNvPr id="5136" name="TextBox 3"/>
          <p:cNvSpPr txBox="1">
            <a:spLocks noChangeArrowheads="1"/>
          </p:cNvSpPr>
          <p:nvPr/>
        </p:nvSpPr>
        <p:spPr bwMode="auto">
          <a:xfrm>
            <a:off x="2457450" y="3546475"/>
            <a:ext cx="1808163"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a:solidFill>
                  <a:srgbClr val="0070C0"/>
                </a:solidFill>
                <a:latin typeface="Arial"/>
                <a:ea typeface="Microsoft YaHei"/>
                <a:cs typeface="+mn-ea"/>
                <a:sym typeface="Arial"/>
              </a:rPr>
              <a:t>凭什么立足</a:t>
            </a:r>
            <a:r>
              <a:rPr lang="en-US" altLang="zh-CN" sz="2400" b="1">
                <a:solidFill>
                  <a:srgbClr val="0070C0"/>
                </a:solidFill>
                <a:latin typeface="Arial"/>
                <a:ea typeface="Microsoft YaHei"/>
                <a:cs typeface="+mn-ea"/>
                <a:sym typeface="Arial"/>
              </a:rPr>
              <a:t> </a:t>
            </a:r>
          </a:p>
        </p:txBody>
      </p:sp>
      <p:grpSp>
        <p:nvGrpSpPr>
          <p:cNvPr id="7" name="组合 30"/>
          <p:cNvGrpSpPr/>
          <p:nvPr/>
        </p:nvGrpSpPr>
        <p:grpSpPr>
          <a:xfrm>
            <a:off x="1540302" y="3405987"/>
            <a:ext cx="777368" cy="777368"/>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38" name="TextBox 13"/>
          <p:cNvSpPr txBox="1">
            <a:spLocks noChangeArrowheads="1"/>
          </p:cNvSpPr>
          <p:nvPr/>
        </p:nvSpPr>
        <p:spPr bwMode="auto">
          <a:xfrm>
            <a:off x="1733550" y="3559175"/>
            <a:ext cx="544513" cy="46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dirty="0">
                <a:solidFill>
                  <a:srgbClr val="0070C0"/>
                </a:solidFill>
                <a:latin typeface="Times New Roman" pitchFamily="18" charset="0"/>
                <a:ea typeface="Microsoft YaHei"/>
                <a:cs typeface="Times New Roman" pitchFamily="18" charset="0"/>
                <a:sym typeface="Arial"/>
              </a:rPr>
              <a:t>03</a:t>
            </a:r>
            <a:endParaRPr lang="zh-CN" altLang="en-US" sz="2800" b="1" dirty="0">
              <a:solidFill>
                <a:srgbClr val="0070C0"/>
              </a:solidFill>
              <a:latin typeface="Times New Roman" pitchFamily="18" charset="0"/>
              <a:ea typeface="Microsoft YaHei"/>
              <a:cs typeface="Times New Roman" pitchFamily="18" charset="0"/>
              <a:sym typeface="Arial"/>
            </a:endParaRPr>
          </a:p>
        </p:txBody>
      </p:sp>
      <p:sp>
        <p:nvSpPr>
          <p:cNvPr id="5139" name="TextBox 3"/>
          <p:cNvSpPr txBox="1">
            <a:spLocks noChangeArrowheads="1"/>
          </p:cNvSpPr>
          <p:nvPr/>
        </p:nvSpPr>
        <p:spPr bwMode="auto">
          <a:xfrm>
            <a:off x="5845175" y="1181100"/>
            <a:ext cx="1808163"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a:solidFill>
                  <a:srgbClr val="0070C0"/>
                </a:solidFill>
                <a:latin typeface="Arial"/>
                <a:ea typeface="Microsoft YaHei"/>
                <a:cs typeface="+mn-ea"/>
                <a:sym typeface="Arial"/>
              </a:rPr>
              <a:t>我们怎么做</a:t>
            </a:r>
            <a:r>
              <a:rPr lang="en-US" altLang="zh-CN" sz="2400" b="1">
                <a:solidFill>
                  <a:srgbClr val="0070C0"/>
                </a:solidFill>
                <a:latin typeface="Arial"/>
                <a:ea typeface="Microsoft YaHei"/>
                <a:cs typeface="+mn-ea"/>
                <a:sym typeface="Arial"/>
              </a:rPr>
              <a:t> </a:t>
            </a:r>
          </a:p>
        </p:txBody>
      </p:sp>
      <p:grpSp>
        <p:nvGrpSpPr>
          <p:cNvPr id="8" name="组合 35"/>
          <p:cNvGrpSpPr/>
          <p:nvPr/>
        </p:nvGrpSpPr>
        <p:grpSpPr>
          <a:xfrm>
            <a:off x="4932040" y="1041262"/>
            <a:ext cx="777368" cy="777368"/>
            <a:chOff x="304800" y="673100"/>
            <a:chExt cx="4000500" cy="4000500"/>
          </a:xfrm>
          <a:effectLst>
            <a:outerShdw blurRad="444500" dist="254000" dir="8100000" algn="tr" rotWithShape="0">
              <a:prstClr val="black">
                <a:alpha val="50000"/>
              </a:prstClr>
            </a:outerShdw>
          </a:effectLst>
        </p:grpSpPr>
        <p:sp>
          <p:nvSpPr>
            <p:cNvPr id="37" name="同心圆 3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38" name="椭圆 3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41" name="TextBox 13"/>
          <p:cNvSpPr txBox="1">
            <a:spLocks noChangeArrowheads="1"/>
          </p:cNvSpPr>
          <p:nvPr/>
        </p:nvSpPr>
        <p:spPr bwMode="auto">
          <a:xfrm>
            <a:off x="5121275" y="1195388"/>
            <a:ext cx="544513" cy="517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dirty="0">
                <a:solidFill>
                  <a:srgbClr val="0070C0"/>
                </a:solidFill>
                <a:latin typeface="Times New Roman" pitchFamily="18" charset="0"/>
                <a:ea typeface="Microsoft YaHei"/>
                <a:cs typeface="Times New Roman" pitchFamily="18" charset="0"/>
                <a:sym typeface="Arial"/>
              </a:rPr>
              <a:t>04</a:t>
            </a:r>
            <a:endParaRPr lang="zh-CN" altLang="en-US" sz="2800" b="1" dirty="0">
              <a:solidFill>
                <a:srgbClr val="0070C0"/>
              </a:solidFill>
              <a:latin typeface="Times New Roman" pitchFamily="18" charset="0"/>
              <a:ea typeface="Microsoft YaHei"/>
              <a:cs typeface="Times New Roman" pitchFamily="18" charset="0"/>
              <a:sym typeface="Arial"/>
            </a:endParaRPr>
          </a:p>
        </p:txBody>
      </p:sp>
      <p:sp>
        <p:nvSpPr>
          <p:cNvPr id="5142" name="TextBox 3"/>
          <p:cNvSpPr txBox="1">
            <a:spLocks noChangeArrowheads="1"/>
          </p:cNvSpPr>
          <p:nvPr/>
        </p:nvSpPr>
        <p:spPr bwMode="auto">
          <a:xfrm>
            <a:off x="5845175" y="2390775"/>
            <a:ext cx="1808163"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a:solidFill>
                  <a:srgbClr val="0070C0"/>
                </a:solidFill>
                <a:latin typeface="Arial"/>
                <a:ea typeface="Microsoft YaHei"/>
                <a:cs typeface="+mn-ea"/>
                <a:sym typeface="Arial"/>
              </a:rPr>
              <a:t>为什么能做</a:t>
            </a:r>
            <a:r>
              <a:rPr lang="en-US" altLang="zh-CN" sz="2400" b="1">
                <a:solidFill>
                  <a:srgbClr val="0070C0"/>
                </a:solidFill>
                <a:latin typeface="Arial"/>
                <a:ea typeface="Microsoft YaHei"/>
                <a:cs typeface="+mn-ea"/>
                <a:sym typeface="Arial"/>
              </a:rPr>
              <a:t> </a:t>
            </a:r>
          </a:p>
        </p:txBody>
      </p:sp>
      <p:grpSp>
        <p:nvGrpSpPr>
          <p:cNvPr id="10" name="组合 40"/>
          <p:cNvGrpSpPr/>
          <p:nvPr/>
        </p:nvGrpSpPr>
        <p:grpSpPr>
          <a:xfrm>
            <a:off x="4932040" y="2250678"/>
            <a:ext cx="777368" cy="777368"/>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43" name="椭圆 4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44" name="TextBox 13"/>
          <p:cNvSpPr txBox="1">
            <a:spLocks noChangeArrowheads="1"/>
          </p:cNvSpPr>
          <p:nvPr/>
        </p:nvSpPr>
        <p:spPr bwMode="auto">
          <a:xfrm>
            <a:off x="5121275" y="2405063"/>
            <a:ext cx="544513" cy="517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dirty="0">
                <a:solidFill>
                  <a:srgbClr val="0070C0"/>
                </a:solidFill>
                <a:latin typeface="Times New Roman" pitchFamily="18" charset="0"/>
                <a:ea typeface="Microsoft YaHei"/>
                <a:cs typeface="Times New Roman" pitchFamily="18" charset="0"/>
                <a:sym typeface="Arial"/>
              </a:rPr>
              <a:t>05</a:t>
            </a:r>
            <a:endParaRPr lang="zh-CN" altLang="en-US" sz="2800" b="1" dirty="0">
              <a:solidFill>
                <a:srgbClr val="0070C0"/>
              </a:solidFill>
              <a:latin typeface="Times New Roman" pitchFamily="18" charset="0"/>
              <a:ea typeface="Microsoft YaHei"/>
              <a:cs typeface="Times New Roman" pitchFamily="18" charset="0"/>
              <a:sym typeface="Arial"/>
            </a:endParaRPr>
          </a:p>
        </p:txBody>
      </p:sp>
      <p:sp>
        <p:nvSpPr>
          <p:cNvPr id="5145" name="TextBox 3"/>
          <p:cNvSpPr txBox="1">
            <a:spLocks noChangeArrowheads="1"/>
          </p:cNvSpPr>
          <p:nvPr/>
        </p:nvSpPr>
        <p:spPr bwMode="auto">
          <a:xfrm>
            <a:off x="5845175" y="3546475"/>
            <a:ext cx="1808163" cy="496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20000"/>
              </a:lnSpc>
              <a:defRPr/>
            </a:pPr>
            <a:r>
              <a:rPr lang="zh-CN" altLang="en-US" sz="2400" b="1" dirty="0">
                <a:solidFill>
                  <a:srgbClr val="0070C0"/>
                </a:solidFill>
                <a:latin typeface="Arial"/>
                <a:ea typeface="Microsoft YaHei"/>
                <a:cs typeface="+mn-ea"/>
                <a:sym typeface="Arial"/>
              </a:rPr>
              <a:t>未来的发展</a:t>
            </a:r>
            <a:r>
              <a:rPr lang="en-US" altLang="zh-CN" sz="2400" b="1" dirty="0">
                <a:solidFill>
                  <a:srgbClr val="0070C0"/>
                </a:solidFill>
                <a:latin typeface="Arial"/>
                <a:ea typeface="Microsoft YaHei"/>
                <a:cs typeface="+mn-ea"/>
                <a:sym typeface="Arial"/>
              </a:rPr>
              <a:t> </a:t>
            </a:r>
          </a:p>
        </p:txBody>
      </p:sp>
      <p:grpSp>
        <p:nvGrpSpPr>
          <p:cNvPr id="11" name="组合 45"/>
          <p:cNvGrpSpPr/>
          <p:nvPr/>
        </p:nvGrpSpPr>
        <p:grpSpPr>
          <a:xfrm>
            <a:off x="4932040" y="3405987"/>
            <a:ext cx="777368" cy="777368"/>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48" name="椭圆 4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5147" name="TextBox 13"/>
          <p:cNvSpPr txBox="1">
            <a:spLocks noChangeArrowheads="1"/>
          </p:cNvSpPr>
          <p:nvPr/>
        </p:nvSpPr>
        <p:spPr bwMode="auto">
          <a:xfrm>
            <a:off x="5121275" y="3559175"/>
            <a:ext cx="544513" cy="5170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2800" b="1">
                <a:solidFill>
                  <a:srgbClr val="0070C0"/>
                </a:solidFill>
                <a:latin typeface="Times New Roman" pitchFamily="18" charset="0"/>
                <a:ea typeface="Microsoft YaHei"/>
                <a:cs typeface="Times New Roman" pitchFamily="18" charset="0"/>
                <a:sym typeface="Arial"/>
              </a:rPr>
              <a:t>06</a:t>
            </a:r>
            <a:endParaRPr lang="zh-CN" altLang="en-US" sz="2800" b="1">
              <a:solidFill>
                <a:srgbClr val="0070C0"/>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7"/>
          <p:cNvSpPr>
            <a:spLocks/>
          </p:cNvSpPr>
          <p:nvPr/>
        </p:nvSpPr>
        <p:spPr bwMode="auto">
          <a:xfrm rot="10800000">
            <a:off x="2970461" y="1478185"/>
            <a:ext cx="1006475" cy="3175000"/>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a:lstStyle/>
          <a:p>
            <a:pPr eaLnBrk="1" hangingPunct="1">
              <a:lnSpc>
                <a:spcPct val="120000"/>
              </a:lnSpc>
              <a:defRPr/>
            </a:pPr>
            <a:endParaRPr lang="zh-CN" altLang="en-US">
              <a:latin typeface="Arial"/>
              <a:ea typeface="Microsoft YaHei"/>
              <a:cs typeface="+mn-ea"/>
              <a:sym typeface="Arial"/>
            </a:endParaRPr>
          </a:p>
        </p:txBody>
      </p:sp>
      <p:sp>
        <p:nvSpPr>
          <p:cNvPr id="25" name="Line 39"/>
          <p:cNvSpPr>
            <a:spLocks noChangeShapeType="1"/>
          </p:cNvSpPr>
          <p:nvPr/>
        </p:nvSpPr>
        <p:spPr bwMode="auto">
          <a:xfrm flipH="1">
            <a:off x="2101238" y="2200571"/>
            <a:ext cx="513092" cy="423381"/>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p:spPr>
        <p:txBody>
          <a:bodyPr wrap="none" anchor="ctr"/>
          <a:lstStyle/>
          <a:p>
            <a:pPr eaLnBrk="1" hangingPunct="1">
              <a:lnSpc>
                <a:spcPct val="120000"/>
              </a:lnSpc>
              <a:defRPr/>
            </a:pPr>
            <a:endParaRPr lang="zh-CN" altLang="en-US">
              <a:latin typeface="Arial"/>
              <a:ea typeface="Microsoft YaHei"/>
              <a:cs typeface="+mn-ea"/>
              <a:sym typeface="Arial"/>
            </a:endParaRPr>
          </a:p>
        </p:txBody>
      </p:sp>
      <p:sp>
        <p:nvSpPr>
          <p:cNvPr id="26" name="Line 40"/>
          <p:cNvSpPr>
            <a:spLocks noChangeShapeType="1"/>
          </p:cNvSpPr>
          <p:nvPr/>
        </p:nvSpPr>
        <p:spPr bwMode="auto">
          <a:xfrm flipH="1" flipV="1">
            <a:off x="2081461" y="3024410"/>
            <a:ext cx="795337" cy="0"/>
          </a:xfrm>
          <a:prstGeom prst="line">
            <a:avLst/>
          </a:prstGeom>
          <a:noFill/>
          <a:ln w="57150" cap="rnd">
            <a:solidFill>
              <a:schemeClr val="tx1">
                <a:lumMod val="50000"/>
                <a:lumOff val="50000"/>
              </a:schemeClr>
            </a:solidFill>
            <a:prstDash val="sysDot"/>
            <a:round/>
            <a:headEnd/>
            <a:tailEnd type="triangle" w="med" len="med"/>
          </a:ln>
          <a:extLst/>
        </p:spPr>
        <p:txBody>
          <a:bodyPr wrap="none" anchor="ctr"/>
          <a:lstStyle/>
          <a:p>
            <a:pPr eaLnBrk="1" hangingPunct="1">
              <a:lnSpc>
                <a:spcPct val="120000"/>
              </a:lnSpc>
              <a:defRPr/>
            </a:pPr>
            <a:endParaRPr lang="zh-CN" altLang="en-US">
              <a:latin typeface="Arial"/>
              <a:ea typeface="Microsoft YaHei"/>
              <a:cs typeface="+mn-ea"/>
              <a:sym typeface="Arial"/>
            </a:endParaRPr>
          </a:p>
        </p:txBody>
      </p:sp>
      <p:sp>
        <p:nvSpPr>
          <p:cNvPr id="27" name="Line 41"/>
          <p:cNvSpPr>
            <a:spLocks noChangeShapeType="1"/>
          </p:cNvSpPr>
          <p:nvPr/>
        </p:nvSpPr>
        <p:spPr bwMode="auto">
          <a:xfrm flipH="1" flipV="1">
            <a:off x="2101238" y="3417133"/>
            <a:ext cx="512157" cy="454742"/>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p:spPr>
        <p:txBody>
          <a:bodyPr wrap="none" anchor="ctr"/>
          <a:lstStyle/>
          <a:p>
            <a:pPr eaLnBrk="1" hangingPunct="1">
              <a:lnSpc>
                <a:spcPct val="120000"/>
              </a:lnSpc>
              <a:defRPr/>
            </a:pPr>
            <a:endParaRPr lang="zh-CN" altLang="en-US">
              <a:latin typeface="Arial"/>
              <a:ea typeface="Microsoft YaHei"/>
              <a:cs typeface="+mn-ea"/>
              <a:sym typeface="Arial"/>
            </a:endParaRPr>
          </a:p>
        </p:txBody>
      </p:sp>
      <p:grpSp>
        <p:nvGrpSpPr>
          <p:cNvPr id="2" name="组合 27"/>
          <p:cNvGrpSpPr>
            <a:grpSpLocks/>
          </p:cNvGrpSpPr>
          <p:nvPr/>
        </p:nvGrpSpPr>
        <p:grpSpPr bwMode="auto">
          <a:xfrm>
            <a:off x="395536" y="2221135"/>
            <a:ext cx="1582737" cy="1581150"/>
            <a:chOff x="1403648" y="1115468"/>
            <a:chExt cx="1294414" cy="1294414"/>
          </a:xfrm>
        </p:grpSpPr>
        <p:sp>
          <p:nvSpPr>
            <p:cNvPr id="29" name="椭圆 28"/>
            <p:cNvSpPr/>
            <p:nvPr/>
          </p:nvSpPr>
          <p:spPr>
            <a:xfrm>
              <a:off x="1539970" y="1259725"/>
              <a:ext cx="1021770" cy="102279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sz="3200" dirty="0">
                <a:latin typeface="Arial"/>
                <a:ea typeface="Microsoft YaHei"/>
                <a:cs typeface="+mn-ea"/>
                <a:sym typeface="Arial"/>
              </a:endParaRPr>
            </a:p>
          </p:txBody>
        </p:sp>
        <p:grpSp>
          <p:nvGrpSpPr>
            <p:cNvPr id="4" name="组合 29"/>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2" name="同心圆 31"/>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sz="3200">
                  <a:solidFill>
                    <a:schemeClr val="tx1"/>
                  </a:solidFill>
                  <a:latin typeface="Arial"/>
                  <a:ea typeface="Microsoft YaHei"/>
                  <a:cs typeface="+mn-ea"/>
                  <a:sym typeface="Arial"/>
                </a:endParaRPr>
              </a:p>
            </p:txBody>
          </p:sp>
          <p:sp>
            <p:nvSpPr>
              <p:cNvPr id="33" name="同心圆 32"/>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sz="3200">
                  <a:solidFill>
                    <a:schemeClr val="tx1"/>
                  </a:solidFill>
                  <a:latin typeface="Arial"/>
                  <a:ea typeface="Microsoft YaHei"/>
                  <a:cs typeface="+mn-ea"/>
                  <a:sym typeface="Arial"/>
                </a:endParaRPr>
              </a:p>
            </p:txBody>
          </p:sp>
        </p:grpSp>
        <p:sp>
          <p:nvSpPr>
            <p:cNvPr id="31" name="TextBox 30"/>
            <p:cNvSpPr txBox="1"/>
            <p:nvPr/>
          </p:nvSpPr>
          <p:spPr>
            <a:xfrm>
              <a:off x="1687977" y="1442970"/>
              <a:ext cx="725755" cy="679698"/>
            </a:xfrm>
            <a:prstGeom prst="rect">
              <a:avLst/>
            </a:prstGeom>
            <a:noFill/>
          </p:spPr>
          <p:txBody>
            <a:bodyPr>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pPr eaLnBrk="1" hangingPunct="1">
                <a:lnSpc>
                  <a:spcPct val="120000"/>
                </a:lnSpc>
                <a:defRPr/>
              </a:pPr>
              <a:r>
                <a:rPr lang="zh-CN" altLang="en-US" sz="2000" dirty="0">
                  <a:solidFill>
                    <a:schemeClr val="bg1"/>
                  </a:solidFill>
                  <a:effectLst/>
                  <a:latin typeface="Arial"/>
                  <a:ea typeface="Microsoft YaHei"/>
                  <a:cs typeface="+mn-ea"/>
                  <a:sym typeface="Arial"/>
                </a:rPr>
                <a:t>未来发展</a:t>
              </a:r>
            </a:p>
          </p:txBody>
        </p:sp>
      </p:grpSp>
      <p:grpSp>
        <p:nvGrpSpPr>
          <p:cNvPr id="5" name="组合 3"/>
          <p:cNvGrpSpPr>
            <a:grpSpLocks/>
          </p:cNvGrpSpPr>
          <p:nvPr/>
        </p:nvGrpSpPr>
        <p:grpSpPr bwMode="auto">
          <a:xfrm>
            <a:off x="2586286" y="1197198"/>
            <a:ext cx="974725" cy="1004887"/>
            <a:chOff x="2342140" y="893355"/>
            <a:chExt cx="1149740" cy="1149740"/>
          </a:xfrm>
        </p:grpSpPr>
        <p:grpSp>
          <p:nvGrpSpPr>
            <p:cNvPr id="9" name="组合 4"/>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grpSp>
        <p:sp>
          <p:nvSpPr>
            <p:cNvPr id="6" name="KSO_Shape"/>
            <p:cNvSpPr>
              <a:spLocks/>
            </p:cNvSpPr>
            <p:nvPr/>
          </p:nvSpPr>
          <p:spPr bwMode="auto">
            <a:xfrm>
              <a:off x="2679197" y="1165805"/>
              <a:ext cx="488733" cy="570329"/>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eaLnBrk="1" hangingPunct="1">
                <a:lnSpc>
                  <a:spcPct val="120000"/>
                </a:lnSpc>
                <a:defRPr/>
              </a:pPr>
              <a:endParaRPr lang="zh-CN" altLang="en-US" dirty="0">
                <a:solidFill>
                  <a:srgbClr val="FFFFFF"/>
                </a:solidFill>
                <a:latin typeface="Arial"/>
                <a:ea typeface="Microsoft YaHei"/>
                <a:cs typeface="+mn-ea"/>
                <a:sym typeface="Arial"/>
              </a:endParaRPr>
            </a:p>
          </p:txBody>
        </p:sp>
      </p:grpSp>
      <p:grpSp>
        <p:nvGrpSpPr>
          <p:cNvPr id="10" name="组合 8"/>
          <p:cNvGrpSpPr>
            <a:grpSpLocks/>
          </p:cNvGrpSpPr>
          <p:nvPr/>
        </p:nvGrpSpPr>
        <p:grpSpPr bwMode="auto">
          <a:xfrm>
            <a:off x="2586286" y="3799110"/>
            <a:ext cx="974725" cy="1004888"/>
            <a:chOff x="1835696" y="2211710"/>
            <a:chExt cx="1149740" cy="1149740"/>
          </a:xfrm>
        </p:grpSpPr>
        <p:grpSp>
          <p:nvGrpSpPr>
            <p:cNvPr id="14" name="组合 9"/>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lumMod val="75000"/>
                      <a:lumOff val="25000"/>
                    </a:schemeClr>
                  </a:solidFill>
                  <a:latin typeface="Arial"/>
                  <a:ea typeface="Microsoft YaHei"/>
                  <a:cs typeface="+mn-ea"/>
                  <a:sym typeface="Aria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lumMod val="75000"/>
                      <a:lumOff val="25000"/>
                    </a:schemeClr>
                  </a:solidFill>
                  <a:latin typeface="Arial"/>
                  <a:ea typeface="Microsoft YaHei"/>
                  <a:cs typeface="+mn-ea"/>
                  <a:sym typeface="Arial"/>
                </a:endParaRPr>
              </a:p>
            </p:txBody>
          </p:sp>
        </p:grpSp>
        <p:sp>
          <p:nvSpPr>
            <p:cNvPr id="11" name="KSO_Shape"/>
            <p:cNvSpPr>
              <a:spLocks/>
            </p:cNvSpPr>
            <p:nvPr/>
          </p:nvSpPr>
          <p:spPr bwMode="auto">
            <a:xfrm>
              <a:off x="2088488" y="2562263"/>
              <a:ext cx="649772" cy="486778"/>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3"/>
            </a:solidFill>
            <a:ln>
              <a:noFill/>
            </a:ln>
            <a:extLst/>
          </p:spPr>
          <p:txBody>
            <a:bodyPr bIns="360000" anchor="ctr">
              <a:scene3d>
                <a:camera prst="orthographicFront"/>
                <a:lightRig rig="threePt" dir="t"/>
              </a:scene3d>
              <a:sp3d>
                <a:contourClr>
                  <a:srgbClr val="FFFFFF"/>
                </a:contourClr>
              </a:sp3d>
            </a:bodyPr>
            <a:lstStyle/>
            <a:p>
              <a:pPr algn="ctr" eaLnBrk="1" hangingPunct="1">
                <a:lnSpc>
                  <a:spcPct val="120000"/>
                </a:lnSpc>
                <a:defRPr/>
              </a:pPr>
              <a:endParaRPr lang="zh-CN" altLang="en-US" dirty="0">
                <a:solidFill>
                  <a:schemeClr val="tx1">
                    <a:lumMod val="75000"/>
                    <a:lumOff val="25000"/>
                  </a:schemeClr>
                </a:solidFill>
                <a:latin typeface="Arial"/>
                <a:ea typeface="Microsoft YaHei"/>
                <a:cs typeface="+mn-ea"/>
                <a:sym typeface="Arial"/>
              </a:endParaRPr>
            </a:p>
          </p:txBody>
        </p:sp>
      </p:grpSp>
      <p:grpSp>
        <p:nvGrpSpPr>
          <p:cNvPr id="15" name="组合 13"/>
          <p:cNvGrpSpPr>
            <a:grpSpLocks/>
          </p:cNvGrpSpPr>
          <p:nvPr/>
        </p:nvGrpSpPr>
        <p:grpSpPr bwMode="auto">
          <a:xfrm>
            <a:off x="3365748" y="2508473"/>
            <a:ext cx="976313" cy="1006475"/>
            <a:chOff x="2483768" y="3435846"/>
            <a:chExt cx="1149740" cy="1149740"/>
          </a:xfrm>
        </p:grpSpPr>
        <p:grpSp>
          <p:nvGrpSpPr>
            <p:cNvPr id="19" name="组合 14"/>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sp>
            <p:nvSpPr>
              <p:cNvPr id="18" name="椭圆 1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grpSp>
        <p:sp>
          <p:nvSpPr>
            <p:cNvPr id="16" name="KSO_Shape"/>
            <p:cNvSpPr>
              <a:spLocks/>
            </p:cNvSpPr>
            <p:nvPr/>
          </p:nvSpPr>
          <p:spPr bwMode="auto">
            <a:xfrm>
              <a:off x="2818408" y="3816675"/>
              <a:ext cx="521589" cy="44067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2"/>
            </a:solidFill>
            <a:ln>
              <a:noFill/>
            </a:ln>
            <a:extLst/>
          </p:spPr>
          <p:txBody>
            <a:bodyPr anchor="ctr">
              <a:scene3d>
                <a:camera prst="orthographicFront"/>
                <a:lightRig rig="threePt" dir="t"/>
              </a:scene3d>
              <a:sp3d>
                <a:contourClr>
                  <a:srgbClr val="FFFFFF"/>
                </a:contourClr>
              </a:sp3d>
            </a:bodyPr>
            <a:lstStyle/>
            <a:p>
              <a:pPr algn="ctr" eaLnBrk="1" hangingPunct="1">
                <a:lnSpc>
                  <a:spcPct val="120000"/>
                </a:lnSpc>
                <a:defRPr/>
              </a:pPr>
              <a:endParaRPr lang="zh-CN" altLang="en-US" dirty="0">
                <a:solidFill>
                  <a:srgbClr val="FFFFFF"/>
                </a:solidFill>
                <a:latin typeface="Arial"/>
                <a:ea typeface="Microsoft YaHei"/>
                <a:cs typeface="+mn-ea"/>
                <a:sym typeface="Arial"/>
              </a:endParaRPr>
            </a:p>
          </p:txBody>
        </p:sp>
      </p:grpSp>
      <p:sp>
        <p:nvSpPr>
          <p:cNvPr id="25610" name="标题 8"/>
          <p:cNvSpPr txBox="1">
            <a:spLocks/>
          </p:cNvSpPr>
          <p:nvPr/>
        </p:nvSpPr>
        <p:spPr bwMode="auto">
          <a:xfrm>
            <a:off x="1184275" y="333375"/>
            <a:ext cx="3100388"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a:latin typeface="Arial"/>
                <a:ea typeface="Microsoft YaHei"/>
                <a:cs typeface="+mn-ea"/>
                <a:sym typeface="Arial"/>
              </a:rPr>
              <a:t>未来发展</a:t>
            </a:r>
          </a:p>
        </p:txBody>
      </p:sp>
      <p:sp>
        <p:nvSpPr>
          <p:cNvPr id="35" name="矩形 34"/>
          <p:cNvSpPr/>
          <p:nvPr/>
        </p:nvSpPr>
        <p:spPr>
          <a:xfrm>
            <a:off x="3794373" y="1206723"/>
            <a:ext cx="806450" cy="424724"/>
          </a:xfrm>
          <a:prstGeom prst="rect">
            <a:avLst/>
          </a:prstGeom>
        </p:spPr>
        <p:txBody>
          <a:bodyPr wrap="square" lIns="91431" tIns="45716" rIns="91431" bIns="45716">
            <a:spAutoFit/>
          </a:bodyPr>
          <a:lstStyle/>
          <a:p>
            <a:pPr algn="ctr" eaLnBrk="1" hangingPunct="1">
              <a:lnSpc>
                <a:spcPct val="120000"/>
              </a:lnSpc>
              <a:defRPr/>
            </a:pPr>
            <a:r>
              <a:rPr lang="en-US" altLang="zh-CN" b="1" dirty="0">
                <a:solidFill>
                  <a:srgbClr val="0070C0"/>
                </a:solidFill>
                <a:latin typeface="Times New Roman" pitchFamily="18" charset="0"/>
                <a:ea typeface="Microsoft YaHei"/>
                <a:cs typeface="Times New Roman" pitchFamily="18" charset="0"/>
                <a:sym typeface="Arial"/>
              </a:rPr>
              <a:t>1~2</a:t>
            </a:r>
            <a:r>
              <a:rPr lang="zh-CN" altLang="en-US" b="1" dirty="0">
                <a:solidFill>
                  <a:srgbClr val="0070C0"/>
                </a:solidFill>
                <a:latin typeface="Times New Roman" pitchFamily="18" charset="0"/>
                <a:ea typeface="Microsoft YaHei"/>
                <a:cs typeface="Times New Roman" pitchFamily="18" charset="0"/>
                <a:sym typeface="Arial"/>
              </a:rPr>
              <a:t>年</a:t>
            </a:r>
          </a:p>
        </p:txBody>
      </p:sp>
      <p:sp>
        <p:nvSpPr>
          <p:cNvPr id="37" name="矩形 36"/>
          <p:cNvSpPr/>
          <p:nvPr/>
        </p:nvSpPr>
        <p:spPr>
          <a:xfrm>
            <a:off x="4355976" y="2571750"/>
            <a:ext cx="766538" cy="424724"/>
          </a:xfrm>
          <a:prstGeom prst="rect">
            <a:avLst/>
          </a:prstGeom>
        </p:spPr>
        <p:txBody>
          <a:bodyPr wrap="none" lIns="91431" tIns="45716" rIns="91431" bIns="45716">
            <a:spAutoFit/>
          </a:bodyPr>
          <a:lstStyle/>
          <a:p>
            <a:pPr algn="ctr" eaLnBrk="1" hangingPunct="1">
              <a:lnSpc>
                <a:spcPct val="120000"/>
              </a:lnSpc>
              <a:defRPr/>
            </a:pPr>
            <a:r>
              <a:rPr lang="en-US" altLang="zh-CN" b="1" dirty="0">
                <a:solidFill>
                  <a:srgbClr val="0070C0"/>
                </a:solidFill>
                <a:latin typeface="Times New Roman" pitchFamily="18" charset="0"/>
                <a:ea typeface="Microsoft YaHei"/>
                <a:cs typeface="Times New Roman" pitchFamily="18" charset="0"/>
                <a:sym typeface="Arial"/>
              </a:rPr>
              <a:t>3~4</a:t>
            </a:r>
            <a:r>
              <a:rPr lang="zh-CN" altLang="en-US" b="1" dirty="0">
                <a:solidFill>
                  <a:srgbClr val="0070C0"/>
                </a:solidFill>
                <a:latin typeface="Times New Roman" pitchFamily="18" charset="0"/>
                <a:ea typeface="Microsoft YaHei"/>
                <a:cs typeface="Times New Roman" pitchFamily="18" charset="0"/>
                <a:sym typeface="Arial"/>
              </a:rPr>
              <a:t>年</a:t>
            </a:r>
          </a:p>
        </p:txBody>
      </p:sp>
      <p:sp>
        <p:nvSpPr>
          <p:cNvPr id="39" name="矩形 38"/>
          <p:cNvSpPr/>
          <p:nvPr/>
        </p:nvSpPr>
        <p:spPr>
          <a:xfrm>
            <a:off x="3774086" y="3907060"/>
            <a:ext cx="766538" cy="424724"/>
          </a:xfrm>
          <a:prstGeom prst="rect">
            <a:avLst/>
          </a:prstGeom>
        </p:spPr>
        <p:txBody>
          <a:bodyPr wrap="none" lIns="91431" tIns="45716" rIns="91431" bIns="45716">
            <a:spAutoFit/>
          </a:bodyPr>
          <a:lstStyle/>
          <a:p>
            <a:pPr algn="ctr" eaLnBrk="1" hangingPunct="1">
              <a:lnSpc>
                <a:spcPct val="120000"/>
              </a:lnSpc>
              <a:defRPr/>
            </a:pPr>
            <a:r>
              <a:rPr lang="en-US" altLang="zh-CN" b="1" dirty="0">
                <a:solidFill>
                  <a:srgbClr val="0070C0"/>
                </a:solidFill>
                <a:latin typeface="Times New Roman" pitchFamily="18" charset="0"/>
                <a:ea typeface="Microsoft YaHei"/>
                <a:cs typeface="Times New Roman" pitchFamily="18" charset="0"/>
                <a:sym typeface="Arial"/>
              </a:rPr>
              <a:t>5~6</a:t>
            </a:r>
            <a:r>
              <a:rPr lang="zh-CN" altLang="en-US" b="1" dirty="0">
                <a:solidFill>
                  <a:srgbClr val="0070C0"/>
                </a:solidFill>
                <a:latin typeface="Times New Roman" pitchFamily="18" charset="0"/>
                <a:ea typeface="Microsoft YaHei"/>
                <a:cs typeface="Times New Roman" pitchFamily="18" charset="0"/>
                <a:sym typeface="Arial"/>
              </a:rPr>
              <a:t>年</a:t>
            </a:r>
          </a:p>
        </p:txBody>
      </p:sp>
      <p:sp>
        <p:nvSpPr>
          <p:cNvPr id="34" name="矩形 33">
            <a:extLst>
              <a:ext uri="{FF2B5EF4-FFF2-40B4-BE49-F238E27FC236}">
                <a16:creationId xmlns="" xmlns:a16="http://schemas.microsoft.com/office/drawing/2014/main" id="{82274E2D-1AE6-41F7-8248-EE2E2ED89236}"/>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
        <p:nvSpPr>
          <p:cNvPr id="20" name="文本框 19">
            <a:extLst>
              <a:ext uri="{FF2B5EF4-FFF2-40B4-BE49-F238E27FC236}">
                <a16:creationId xmlns="" xmlns:a16="http://schemas.microsoft.com/office/drawing/2014/main" id="{8EEA48CE-7C8D-48DF-B7B9-17807EC2601D}"/>
              </a:ext>
            </a:extLst>
          </p:cNvPr>
          <p:cNvSpPr txBox="1"/>
          <p:nvPr/>
        </p:nvSpPr>
        <p:spPr>
          <a:xfrm>
            <a:off x="3794373" y="1626210"/>
            <a:ext cx="5174299" cy="295466"/>
          </a:xfrm>
          <a:prstGeom prst="rect">
            <a:avLst/>
          </a:prstGeom>
          <a:noFill/>
        </p:spPr>
        <p:txBody>
          <a:bodyPr wrap="square" lIns="0" tIns="0" rIns="0" bIns="0" rtlCol="0">
            <a:spAutoFit/>
          </a:bodyPr>
          <a:lstStyle/>
          <a:p>
            <a:pPr marL="285750" indent="-285750" eaLnBrk="1" hangingPunct="1">
              <a:lnSpc>
                <a:spcPct val="120000"/>
              </a:lnSpc>
              <a:buFont typeface="Wingdings" panose="05000000000000000000" pitchFamily="2" charset="2"/>
              <a:buChar char="l"/>
              <a:defRPr/>
            </a:pPr>
            <a:r>
              <a:rPr lang="zh-CN" altLang="en-US" sz="1600" b="1" dirty="0">
                <a:solidFill>
                  <a:prstClr val="black"/>
                </a:solidFill>
                <a:latin typeface="Arial"/>
                <a:ea typeface="Microsoft YaHei"/>
                <a:cs typeface="+mn-ea"/>
                <a:sym typeface="Arial"/>
              </a:rPr>
              <a:t>生产生物基型材及简易制品</a:t>
            </a:r>
            <a:r>
              <a:rPr lang="zh-CN" altLang="en-US" sz="1600" b="1" dirty="0" smtClean="0">
                <a:solidFill>
                  <a:prstClr val="black"/>
                </a:solidFill>
                <a:latin typeface="Arial"/>
                <a:ea typeface="Microsoft YaHei"/>
                <a:cs typeface="+mn-ea"/>
                <a:sym typeface="Arial"/>
              </a:rPr>
              <a:t>，打造</a:t>
            </a:r>
            <a:r>
              <a:rPr lang="zh-CN" altLang="en-US" sz="1600" b="1" dirty="0" smtClean="0">
                <a:solidFill>
                  <a:srgbClr val="FF0000"/>
                </a:solidFill>
                <a:latin typeface="Arial"/>
                <a:ea typeface="Microsoft YaHei"/>
                <a:cs typeface="+mn-ea"/>
                <a:sym typeface="Arial"/>
              </a:rPr>
              <a:t>农村家居知名品牌</a:t>
            </a:r>
            <a:r>
              <a:rPr lang="zh-CN" altLang="en-US" sz="1600" b="1" dirty="0" smtClean="0">
                <a:latin typeface="Arial"/>
                <a:ea typeface="Microsoft YaHei"/>
                <a:cs typeface="+mn-ea"/>
                <a:sym typeface="Arial"/>
              </a:rPr>
              <a:t>。</a:t>
            </a:r>
            <a:endParaRPr lang="en-US" altLang="zh-CN" sz="1600" b="1" dirty="0">
              <a:latin typeface="Arial"/>
              <a:ea typeface="Microsoft YaHei"/>
              <a:cs typeface="+mn-ea"/>
              <a:sym typeface="Arial"/>
            </a:endParaRPr>
          </a:p>
        </p:txBody>
      </p:sp>
      <p:sp>
        <p:nvSpPr>
          <p:cNvPr id="38" name="文本框 37">
            <a:extLst>
              <a:ext uri="{FF2B5EF4-FFF2-40B4-BE49-F238E27FC236}">
                <a16:creationId xmlns="" xmlns:a16="http://schemas.microsoft.com/office/drawing/2014/main" id="{F11F506A-8D4F-400B-9EDD-326D6932FF7D}"/>
              </a:ext>
            </a:extLst>
          </p:cNvPr>
          <p:cNvSpPr txBox="1"/>
          <p:nvPr/>
        </p:nvSpPr>
        <p:spPr>
          <a:xfrm>
            <a:off x="3571868" y="4357701"/>
            <a:ext cx="5572132" cy="295466"/>
          </a:xfrm>
          <a:prstGeom prst="rect">
            <a:avLst/>
          </a:prstGeom>
          <a:noFill/>
        </p:spPr>
        <p:txBody>
          <a:bodyPr wrap="square" lIns="0" tIns="0" rIns="0" bIns="0" rtlCol="0">
            <a:spAutoFit/>
          </a:bodyPr>
          <a:lstStyle/>
          <a:p>
            <a:pPr marL="285750" indent="-285750" eaLnBrk="1" hangingPunct="1">
              <a:lnSpc>
                <a:spcPct val="120000"/>
              </a:lnSpc>
              <a:buFont typeface="Wingdings" panose="05000000000000000000" pitchFamily="2" charset="2"/>
              <a:buChar char="l"/>
              <a:defRPr/>
            </a:pPr>
            <a:r>
              <a:rPr lang="zh-CN" altLang="en-US" sz="1600" b="1" dirty="0" smtClean="0">
                <a:solidFill>
                  <a:prstClr val="black"/>
                </a:solidFill>
                <a:latin typeface="Arial"/>
                <a:ea typeface="Microsoft YaHei"/>
                <a:cs typeface="+mn-ea"/>
                <a:sym typeface="Arial"/>
              </a:rPr>
              <a:t>建设生态</a:t>
            </a:r>
            <a:r>
              <a:rPr lang="zh-CN" altLang="en-US" sz="1600" b="1" dirty="0">
                <a:solidFill>
                  <a:prstClr val="black"/>
                </a:solidFill>
                <a:latin typeface="Arial"/>
                <a:ea typeface="Microsoft YaHei"/>
                <a:cs typeface="+mn-ea"/>
                <a:sym typeface="Arial"/>
              </a:rPr>
              <a:t>木塑房屋，优化农村环境</a:t>
            </a:r>
            <a:r>
              <a:rPr lang="zh-CN" altLang="en-US" sz="1600" b="1" dirty="0" smtClean="0">
                <a:solidFill>
                  <a:prstClr val="black"/>
                </a:solidFill>
                <a:latin typeface="Arial"/>
                <a:ea typeface="Microsoft YaHei"/>
                <a:cs typeface="+mn-ea"/>
                <a:sym typeface="Arial"/>
              </a:rPr>
              <a:t>，完成</a:t>
            </a:r>
            <a:r>
              <a:rPr lang="zh-CN" altLang="en-US" sz="1600" b="1" dirty="0" smtClean="0">
                <a:solidFill>
                  <a:srgbClr val="FF0000"/>
                </a:solidFill>
                <a:latin typeface="Arial"/>
                <a:ea typeface="Microsoft YaHei"/>
                <a:cs typeface="+mn-ea"/>
                <a:sym typeface="Arial"/>
              </a:rPr>
              <a:t>农村社区规划</a:t>
            </a:r>
            <a:r>
              <a:rPr lang="zh-CN" altLang="en-US" sz="1600" b="1" dirty="0" smtClean="0">
                <a:latin typeface="Arial"/>
                <a:ea typeface="Microsoft YaHei"/>
                <a:cs typeface="+mn-ea"/>
                <a:sym typeface="Arial"/>
              </a:rPr>
              <a:t>。</a:t>
            </a:r>
            <a:endParaRPr lang="en-US" altLang="zh-CN" sz="1600" b="1" dirty="0">
              <a:latin typeface="Arial"/>
              <a:ea typeface="Microsoft YaHei"/>
              <a:cs typeface="+mn-ea"/>
              <a:sym typeface="Arial"/>
            </a:endParaRPr>
          </a:p>
        </p:txBody>
      </p:sp>
      <p:sp>
        <p:nvSpPr>
          <p:cNvPr id="40" name="文本框 39">
            <a:extLst>
              <a:ext uri="{FF2B5EF4-FFF2-40B4-BE49-F238E27FC236}">
                <a16:creationId xmlns="" xmlns:a16="http://schemas.microsoft.com/office/drawing/2014/main" id="{9306190A-F723-4167-A9A8-AA30AF8057B2}"/>
              </a:ext>
            </a:extLst>
          </p:cNvPr>
          <p:cNvSpPr txBox="1"/>
          <p:nvPr/>
        </p:nvSpPr>
        <p:spPr>
          <a:xfrm>
            <a:off x="4499992" y="3003798"/>
            <a:ext cx="4376303" cy="295466"/>
          </a:xfrm>
          <a:prstGeom prst="rect">
            <a:avLst/>
          </a:prstGeom>
          <a:noFill/>
        </p:spPr>
        <p:txBody>
          <a:bodyPr wrap="square" lIns="0" tIns="0" rIns="0" bIns="0" rtlCol="0">
            <a:spAutoFit/>
          </a:bodyPr>
          <a:lstStyle/>
          <a:p>
            <a:pPr marL="285750" indent="-285750" eaLnBrk="1" hangingPunct="1">
              <a:lnSpc>
                <a:spcPct val="120000"/>
              </a:lnSpc>
              <a:buFont typeface="Wingdings" panose="05000000000000000000" pitchFamily="2" charset="2"/>
              <a:buChar char="l"/>
              <a:defRPr/>
            </a:pPr>
            <a:r>
              <a:rPr lang="zh-CN" altLang="en-US" sz="1600" b="1" dirty="0" smtClean="0">
                <a:solidFill>
                  <a:prstClr val="black"/>
                </a:solidFill>
                <a:latin typeface="Arial"/>
                <a:ea typeface="Microsoft YaHei"/>
                <a:cs typeface="+mn-ea"/>
                <a:sym typeface="Arial"/>
              </a:rPr>
              <a:t>研发木塑建筑用材，实现农村</a:t>
            </a:r>
            <a:r>
              <a:rPr lang="zh-CN" altLang="en-US" sz="1600" b="1" dirty="0" smtClean="0">
                <a:solidFill>
                  <a:srgbClr val="FF0000"/>
                </a:solidFill>
                <a:latin typeface="Arial"/>
                <a:ea typeface="Microsoft YaHei"/>
                <a:cs typeface="+mn-ea"/>
                <a:sym typeface="Arial"/>
              </a:rPr>
              <a:t>木塑房屋建设</a:t>
            </a:r>
            <a:r>
              <a:rPr lang="zh-CN" altLang="en-US" sz="1600" b="1" dirty="0" smtClean="0">
                <a:latin typeface="Arial"/>
                <a:ea typeface="Microsoft YaHei"/>
                <a:cs typeface="+mn-ea"/>
                <a:sym typeface="Arial"/>
              </a:rPr>
              <a:t>。</a:t>
            </a:r>
            <a:endParaRPr lang="en-US" altLang="zh-CN" sz="1600" b="1" dirty="0">
              <a:latin typeface="Arial"/>
              <a:ea typeface="Microsoft YaHei"/>
              <a:cs typeface="+mn-ea"/>
              <a:sym typeface="Arial"/>
            </a:endParaRPr>
          </a:p>
        </p:txBody>
      </p:sp>
    </p:spTree>
  </p:cSld>
  <p:clrMapOvr>
    <a:masterClrMapping/>
  </p:clrMapOvr>
  <p:transition spd="slow">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新农村木塑环保工程.mp4">
            <a:hlinkClick r:id="" action="ppaction://media"/>
          </p:cNvPr>
          <p:cNvPicPr>
            <a:picLocks noRot="1" noChangeAspect="1"/>
          </p:cNvPicPr>
          <p:nvPr>
            <a:videoFile r:link="rId1"/>
          </p:nvPr>
        </p:nvPicPr>
        <p:blipFill>
          <a:blip r:embed="rId4" cstate="print"/>
          <a:stretch>
            <a:fillRect/>
          </a:stretch>
        </p:blipFill>
        <p:spPr>
          <a:xfrm>
            <a:off x="0" y="0"/>
            <a:ext cx="9144000" cy="5143500"/>
          </a:xfrm>
          <a:prstGeom prst="rect">
            <a:avLst/>
          </a:prstGeom>
        </p:spPr>
      </p:pic>
    </p:spTree>
    <p:extLst>
      <p:ext uri="{BB962C8B-B14F-4D97-AF65-F5344CB8AC3E}">
        <p14:creationId xmlns="" xmlns:p14="http://schemas.microsoft.com/office/powerpoint/2010/main" val="99999198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p:cTn id="7" fill="hold" display="0">
                  <p:stCondLst>
                    <p:cond delay="indefinite"/>
                  </p:stCondLst>
                  <p:endCondLst>
                    <p:cond evt="onNext" delay="0">
                      <p:tgtEl>
                        <p:sldTgt/>
                      </p:tgtEl>
                    </p:cond>
                    <p:cond evt="onPrev" delay="0">
                      <p:tgtEl>
                        <p:sldTgt/>
                      </p:tgtEl>
                    </p:cond>
                  </p:end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5148064" y="1059582"/>
            <a:ext cx="1535551" cy="1535546"/>
            <a:chOff x="304800" y="673100"/>
            <a:chExt cx="4000500" cy="4000500"/>
          </a:xfrm>
          <a:effectLst>
            <a:outerShdw blurRad="444500" dist="254000" dir="8100000" algn="tr" rotWithShape="0">
              <a:prstClr val="black">
                <a:alpha val="50000"/>
              </a:prstClr>
            </a:outerShdw>
          </a:effectLst>
        </p:grpSpPr>
        <p:sp>
          <p:nvSpPr>
            <p:cNvPr id="4" name="同心圆 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5" name="椭圆 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grpSp>
        <p:nvGrpSpPr>
          <p:cNvPr id="3" name="组合 5"/>
          <p:cNvGrpSpPr/>
          <p:nvPr/>
        </p:nvGrpSpPr>
        <p:grpSpPr>
          <a:xfrm>
            <a:off x="2627784" y="1059582"/>
            <a:ext cx="1535551" cy="1535546"/>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8" name="椭圆 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dirty="0">
                <a:solidFill>
                  <a:sysClr val="window" lastClr="FFFFFF"/>
                </a:solidFill>
                <a:latin typeface="Arial"/>
                <a:ea typeface="Microsoft YaHei"/>
                <a:cs typeface="+mn-ea"/>
                <a:sym typeface="Arial"/>
              </a:endParaRPr>
            </a:p>
          </p:txBody>
        </p:sp>
      </p:grpSp>
      <p:grpSp>
        <p:nvGrpSpPr>
          <p:cNvPr id="6" name="组合 8"/>
          <p:cNvGrpSpPr/>
          <p:nvPr/>
        </p:nvGrpSpPr>
        <p:grpSpPr>
          <a:xfrm>
            <a:off x="1403648" y="1937542"/>
            <a:ext cx="1535551" cy="1535546"/>
            <a:chOff x="304800" y="673100"/>
            <a:chExt cx="4000500" cy="4000500"/>
          </a:xfrm>
          <a:effectLst>
            <a:outerShdw blurRad="444500" dist="254000" dir="8100000" algn="tr" rotWithShape="0">
              <a:prstClr val="black">
                <a:alpha val="50000"/>
              </a:prstClr>
            </a:outerShdw>
          </a:effectLst>
        </p:grpSpPr>
        <p:sp>
          <p:nvSpPr>
            <p:cNvPr id="10" name="同心圆 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11" name="椭圆 1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grpSp>
        <p:nvGrpSpPr>
          <p:cNvPr id="9" name="组合 11"/>
          <p:cNvGrpSpPr/>
          <p:nvPr/>
        </p:nvGrpSpPr>
        <p:grpSpPr>
          <a:xfrm>
            <a:off x="6348817" y="1893390"/>
            <a:ext cx="1535551" cy="1535546"/>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14" name="椭圆 1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sp>
        <p:nvSpPr>
          <p:cNvPr id="26630" name="矩形 14"/>
          <p:cNvSpPr>
            <a:spLocks noChangeArrowheads="1"/>
          </p:cNvSpPr>
          <p:nvPr/>
        </p:nvSpPr>
        <p:spPr bwMode="auto">
          <a:xfrm>
            <a:off x="1766888" y="2109062"/>
            <a:ext cx="890587" cy="1020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1" hangingPunct="1">
              <a:lnSpc>
                <a:spcPct val="120000"/>
              </a:lnSpc>
              <a:defRPr/>
            </a:pPr>
            <a:r>
              <a:rPr lang="zh-CN" altLang="en-US" sz="5500" dirty="0">
                <a:solidFill>
                  <a:schemeClr val="accent1"/>
                </a:solidFill>
                <a:latin typeface="Arial"/>
                <a:ea typeface="Microsoft YaHei"/>
                <a:cs typeface="+mn-ea"/>
                <a:sym typeface="Arial"/>
              </a:rPr>
              <a:t>老</a:t>
            </a:r>
          </a:p>
        </p:txBody>
      </p:sp>
      <p:sp>
        <p:nvSpPr>
          <p:cNvPr id="26631" name="矩形 15"/>
          <p:cNvSpPr>
            <a:spLocks noChangeArrowheads="1"/>
          </p:cNvSpPr>
          <p:nvPr/>
        </p:nvSpPr>
        <p:spPr bwMode="auto">
          <a:xfrm>
            <a:off x="2948434" y="1316974"/>
            <a:ext cx="890588" cy="1020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1" hangingPunct="1">
              <a:lnSpc>
                <a:spcPct val="120000"/>
              </a:lnSpc>
              <a:defRPr/>
            </a:pPr>
            <a:r>
              <a:rPr lang="zh-CN" altLang="en-US" sz="5500" dirty="0">
                <a:solidFill>
                  <a:schemeClr val="accent1"/>
                </a:solidFill>
                <a:latin typeface="Arial"/>
                <a:ea typeface="Microsoft YaHei"/>
                <a:cs typeface="+mn-ea"/>
                <a:sym typeface="Arial"/>
              </a:rPr>
              <a:t>师</a:t>
            </a:r>
          </a:p>
        </p:txBody>
      </p:sp>
      <p:sp>
        <p:nvSpPr>
          <p:cNvPr id="26632" name="矩形 16"/>
          <p:cNvSpPr>
            <a:spLocks noChangeArrowheads="1"/>
          </p:cNvSpPr>
          <p:nvPr/>
        </p:nvSpPr>
        <p:spPr bwMode="auto">
          <a:xfrm>
            <a:off x="5448747" y="1316974"/>
            <a:ext cx="890587" cy="1020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1" hangingPunct="1">
              <a:lnSpc>
                <a:spcPct val="120000"/>
              </a:lnSpc>
              <a:defRPr/>
            </a:pPr>
            <a:r>
              <a:rPr lang="zh-CN" altLang="en-US" sz="5500">
                <a:solidFill>
                  <a:schemeClr val="accent1"/>
                </a:solidFill>
                <a:latin typeface="Arial"/>
                <a:ea typeface="Microsoft YaHei"/>
                <a:cs typeface="+mn-ea"/>
                <a:sym typeface="Arial"/>
              </a:rPr>
              <a:t>评</a:t>
            </a:r>
          </a:p>
        </p:txBody>
      </p:sp>
      <p:sp>
        <p:nvSpPr>
          <p:cNvPr id="26633" name="矩形 17"/>
          <p:cNvSpPr>
            <a:spLocks noChangeArrowheads="1"/>
          </p:cNvSpPr>
          <p:nvPr/>
        </p:nvSpPr>
        <p:spPr bwMode="auto">
          <a:xfrm>
            <a:off x="6648841" y="2109062"/>
            <a:ext cx="890588" cy="1020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lnSpc>
                <a:spcPct val="120000"/>
              </a:lnSpc>
              <a:defRPr/>
            </a:pPr>
            <a:r>
              <a:rPr lang="zh-CN" altLang="en-US" sz="5500" dirty="0">
                <a:solidFill>
                  <a:schemeClr val="accent1"/>
                </a:solidFill>
                <a:latin typeface="Arial"/>
                <a:ea typeface="Microsoft YaHei"/>
                <a:cs typeface="+mn-ea"/>
                <a:sym typeface="Arial"/>
              </a:rPr>
              <a:t>指</a:t>
            </a:r>
          </a:p>
        </p:txBody>
      </p:sp>
      <p:sp>
        <p:nvSpPr>
          <p:cNvPr id="41" name="椭圆 40"/>
          <p:cNvSpPr/>
          <p:nvPr/>
        </p:nvSpPr>
        <p:spPr>
          <a:xfrm>
            <a:off x="4598988" y="3289300"/>
            <a:ext cx="500062" cy="500063"/>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2" name="椭圆 41"/>
          <p:cNvSpPr/>
          <p:nvPr/>
        </p:nvSpPr>
        <p:spPr>
          <a:xfrm>
            <a:off x="5740400" y="3513138"/>
            <a:ext cx="274638" cy="27463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3" name="椭圆 42"/>
          <p:cNvSpPr/>
          <p:nvPr/>
        </p:nvSpPr>
        <p:spPr>
          <a:xfrm>
            <a:off x="2574925" y="3513138"/>
            <a:ext cx="274638" cy="27463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4" name="椭圆 43"/>
          <p:cNvSpPr/>
          <p:nvPr/>
        </p:nvSpPr>
        <p:spPr>
          <a:xfrm>
            <a:off x="2279650" y="3632200"/>
            <a:ext cx="136525" cy="1365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5" name="椭圆 44"/>
          <p:cNvSpPr/>
          <p:nvPr/>
        </p:nvSpPr>
        <p:spPr>
          <a:xfrm>
            <a:off x="6199188" y="3517900"/>
            <a:ext cx="274637" cy="274638"/>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6" name="椭圆 45"/>
          <p:cNvSpPr/>
          <p:nvPr/>
        </p:nvSpPr>
        <p:spPr>
          <a:xfrm>
            <a:off x="3086100" y="3511550"/>
            <a:ext cx="136525" cy="1365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7" name="椭圆 46"/>
          <p:cNvSpPr/>
          <p:nvPr/>
        </p:nvSpPr>
        <p:spPr>
          <a:xfrm>
            <a:off x="6577013" y="3641725"/>
            <a:ext cx="136525" cy="13811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8" name="椭圆 47"/>
          <p:cNvSpPr/>
          <p:nvPr/>
        </p:nvSpPr>
        <p:spPr>
          <a:xfrm>
            <a:off x="3873500" y="3544888"/>
            <a:ext cx="250825" cy="250825"/>
          </a:xfrm>
          <a:prstGeom prst="ellipse">
            <a:avLst/>
          </a:prstGeom>
          <a:solidFill>
            <a:schemeClr val="accent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49" name="椭圆 48"/>
          <p:cNvSpPr/>
          <p:nvPr/>
        </p:nvSpPr>
        <p:spPr>
          <a:xfrm>
            <a:off x="6750050" y="3511550"/>
            <a:ext cx="274638" cy="274638"/>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0" name="椭圆 49"/>
          <p:cNvSpPr/>
          <p:nvPr/>
        </p:nvSpPr>
        <p:spPr>
          <a:xfrm>
            <a:off x="4175125" y="3519488"/>
            <a:ext cx="274638" cy="27463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1" name="椭圆 50"/>
          <p:cNvSpPr/>
          <p:nvPr/>
        </p:nvSpPr>
        <p:spPr>
          <a:xfrm>
            <a:off x="7383463" y="3568700"/>
            <a:ext cx="136525" cy="13811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2" name="椭圆 51"/>
          <p:cNvSpPr/>
          <p:nvPr/>
        </p:nvSpPr>
        <p:spPr>
          <a:xfrm>
            <a:off x="5924550" y="3328988"/>
            <a:ext cx="274638" cy="27463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3" name="椭圆 52"/>
          <p:cNvSpPr/>
          <p:nvPr/>
        </p:nvSpPr>
        <p:spPr>
          <a:xfrm>
            <a:off x="2093913" y="3641725"/>
            <a:ext cx="136525" cy="13811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4" name="椭圆 53"/>
          <p:cNvSpPr/>
          <p:nvPr/>
        </p:nvSpPr>
        <p:spPr>
          <a:xfrm>
            <a:off x="4529138" y="3365500"/>
            <a:ext cx="138112" cy="138113"/>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5" name="椭圆 54"/>
          <p:cNvSpPr/>
          <p:nvPr/>
        </p:nvSpPr>
        <p:spPr>
          <a:xfrm>
            <a:off x="3228975" y="3457575"/>
            <a:ext cx="322263" cy="322263"/>
          </a:xfrm>
          <a:prstGeom prst="ellipse">
            <a:avLst/>
          </a:prstGeom>
          <a:solidFill>
            <a:schemeClr val="accent2"/>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6" name="椭圆 55"/>
          <p:cNvSpPr/>
          <p:nvPr/>
        </p:nvSpPr>
        <p:spPr>
          <a:xfrm>
            <a:off x="5099050" y="3509963"/>
            <a:ext cx="274638" cy="274637"/>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7" name="椭圆 56"/>
          <p:cNvSpPr/>
          <p:nvPr/>
        </p:nvSpPr>
        <p:spPr>
          <a:xfrm>
            <a:off x="1230313" y="3513138"/>
            <a:ext cx="274637" cy="27463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8" name="椭圆 57"/>
          <p:cNvSpPr/>
          <p:nvPr/>
        </p:nvSpPr>
        <p:spPr>
          <a:xfrm>
            <a:off x="944563" y="3644900"/>
            <a:ext cx="138112" cy="1365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59" name="椭圆 58"/>
          <p:cNvSpPr/>
          <p:nvPr/>
        </p:nvSpPr>
        <p:spPr>
          <a:xfrm>
            <a:off x="2795588" y="3330575"/>
            <a:ext cx="274637" cy="274638"/>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60" name="椭圆 59"/>
          <p:cNvSpPr/>
          <p:nvPr/>
        </p:nvSpPr>
        <p:spPr>
          <a:xfrm>
            <a:off x="1714500" y="3567113"/>
            <a:ext cx="136525" cy="136525"/>
          </a:xfrm>
          <a:prstGeom prst="ellipse">
            <a:avLst/>
          </a:prstGeom>
          <a:solidFill>
            <a:schemeClr val="accent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61" name="椭圆 60"/>
          <p:cNvSpPr/>
          <p:nvPr/>
        </p:nvSpPr>
        <p:spPr>
          <a:xfrm>
            <a:off x="6216650" y="3373438"/>
            <a:ext cx="138113" cy="136525"/>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sp>
        <p:nvSpPr>
          <p:cNvPr id="62" name="椭圆 61"/>
          <p:cNvSpPr/>
          <p:nvPr/>
        </p:nvSpPr>
        <p:spPr>
          <a:xfrm>
            <a:off x="7753350" y="3503613"/>
            <a:ext cx="274638" cy="274637"/>
          </a:xfrm>
          <a:prstGeom prst="ellipse">
            <a:avLst/>
          </a:prstGeom>
          <a:solidFill>
            <a:schemeClr val="accent2"/>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latin typeface="Arial"/>
              <a:ea typeface="Microsoft YaHei"/>
              <a:cs typeface="+mn-ea"/>
              <a:sym typeface="Arial"/>
            </a:endParaRPr>
          </a:p>
        </p:txBody>
      </p:sp>
      <p:grpSp>
        <p:nvGrpSpPr>
          <p:cNvPr id="12" name="组合 39">
            <a:extLst/>
          </p:cNvPr>
          <p:cNvGrpSpPr/>
          <p:nvPr/>
        </p:nvGrpSpPr>
        <p:grpSpPr>
          <a:xfrm>
            <a:off x="179512" y="1059582"/>
            <a:ext cx="1535551" cy="1535546"/>
            <a:chOff x="304800" y="673100"/>
            <a:chExt cx="4000500" cy="4000500"/>
          </a:xfrm>
          <a:effectLst>
            <a:outerShdw blurRad="444500" dist="254000" dir="8100000" algn="tr" rotWithShape="0">
              <a:prstClr val="black">
                <a:alpha val="50000"/>
              </a:prstClr>
            </a:outerShdw>
          </a:effectLst>
        </p:grpSpPr>
        <p:sp>
          <p:nvSpPr>
            <p:cNvPr id="63" name="同心圆 9">
              <a:extLst/>
            </p:cNvPr>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64" name="椭圆 63">
              <a:extLst/>
            </p:cNvPr>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sp>
        <p:nvSpPr>
          <p:cNvPr id="26657" name="文本框 1"/>
          <p:cNvSpPr txBox="1">
            <a:spLocks noChangeArrowheads="1"/>
          </p:cNvSpPr>
          <p:nvPr/>
        </p:nvSpPr>
        <p:spPr bwMode="auto">
          <a:xfrm>
            <a:off x="557659" y="1363011"/>
            <a:ext cx="1179513" cy="9286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5500" dirty="0">
                <a:solidFill>
                  <a:schemeClr val="accent1"/>
                </a:solidFill>
                <a:latin typeface="Arial"/>
                <a:ea typeface="Microsoft YaHei"/>
                <a:cs typeface="+mn-ea"/>
                <a:sym typeface="Arial"/>
              </a:rPr>
              <a:t>请</a:t>
            </a:r>
          </a:p>
        </p:txBody>
      </p:sp>
      <p:grpSp>
        <p:nvGrpSpPr>
          <p:cNvPr id="15" name="组合 2"/>
          <p:cNvGrpSpPr/>
          <p:nvPr/>
        </p:nvGrpSpPr>
        <p:grpSpPr>
          <a:xfrm>
            <a:off x="3851920" y="1923678"/>
            <a:ext cx="1535551" cy="1535546"/>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67" name="椭圆 6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grpSp>
        <p:nvGrpSpPr>
          <p:cNvPr id="16" name="组合 11"/>
          <p:cNvGrpSpPr/>
          <p:nvPr/>
        </p:nvGrpSpPr>
        <p:grpSpPr>
          <a:xfrm>
            <a:off x="7572953" y="1059582"/>
            <a:ext cx="1535551" cy="1535546"/>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Text" lastClr="000000"/>
                </a:solidFill>
                <a:latin typeface="Arial"/>
                <a:ea typeface="Microsoft YaHei"/>
                <a:cs typeface="+mn-ea"/>
                <a:sym typeface="Arial"/>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kern="0">
                <a:solidFill>
                  <a:sysClr val="window" lastClr="FFFFFF"/>
                </a:solidFill>
                <a:latin typeface="Arial"/>
                <a:ea typeface="Microsoft YaHei"/>
                <a:cs typeface="+mn-ea"/>
                <a:sym typeface="Arial"/>
              </a:endParaRPr>
            </a:p>
          </p:txBody>
        </p:sp>
      </p:grpSp>
      <p:sp>
        <p:nvSpPr>
          <p:cNvPr id="26660" name="矩形 16"/>
          <p:cNvSpPr>
            <a:spLocks noChangeArrowheads="1"/>
          </p:cNvSpPr>
          <p:nvPr/>
        </p:nvSpPr>
        <p:spPr bwMode="auto">
          <a:xfrm>
            <a:off x="4211445" y="2125283"/>
            <a:ext cx="890588" cy="1020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eaLnBrk="1" hangingPunct="1">
              <a:lnSpc>
                <a:spcPct val="120000"/>
              </a:lnSpc>
              <a:defRPr/>
            </a:pPr>
            <a:r>
              <a:rPr lang="zh-CN" altLang="en-US" sz="5500" dirty="0">
                <a:solidFill>
                  <a:schemeClr val="accent1"/>
                </a:solidFill>
                <a:latin typeface="Arial"/>
                <a:ea typeface="Microsoft YaHei"/>
                <a:cs typeface="+mn-ea"/>
                <a:sym typeface="Arial"/>
              </a:rPr>
              <a:t>批</a:t>
            </a:r>
          </a:p>
        </p:txBody>
      </p:sp>
      <p:sp>
        <p:nvSpPr>
          <p:cNvPr id="26661" name="矩形 17"/>
          <p:cNvSpPr>
            <a:spLocks noChangeArrowheads="1"/>
          </p:cNvSpPr>
          <p:nvPr/>
        </p:nvSpPr>
        <p:spPr bwMode="auto">
          <a:xfrm>
            <a:off x="7870238" y="1316974"/>
            <a:ext cx="890587" cy="1020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1" hangingPunct="1">
              <a:lnSpc>
                <a:spcPct val="120000"/>
              </a:lnSpc>
              <a:defRPr/>
            </a:pPr>
            <a:r>
              <a:rPr lang="zh-CN" altLang="en-US" sz="5500">
                <a:solidFill>
                  <a:schemeClr val="accent1"/>
                </a:solidFill>
                <a:latin typeface="Arial"/>
                <a:ea typeface="Microsoft YaHei"/>
                <a:cs typeface="+mn-ea"/>
                <a:sym typeface="Arial"/>
              </a:rPr>
              <a:t>正</a:t>
            </a:r>
          </a:p>
        </p:txBody>
      </p:sp>
    </p:spTree>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Box 3"/>
          <p:cNvSpPr txBox="1">
            <a:spLocks noChangeArrowheads="1"/>
          </p:cNvSpPr>
          <p:nvPr/>
        </p:nvSpPr>
        <p:spPr bwMode="auto">
          <a:xfrm>
            <a:off x="4102584" y="1708150"/>
            <a:ext cx="2492991" cy="824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50000"/>
              </a:lnSpc>
              <a:defRPr/>
            </a:pPr>
            <a:r>
              <a:rPr lang="zh-CN" altLang="en-US" sz="3600" b="1" dirty="0" smtClean="0">
                <a:solidFill>
                  <a:srgbClr val="0070C0"/>
                </a:solidFill>
                <a:latin typeface="Arial"/>
                <a:ea typeface="Microsoft YaHei"/>
                <a:cs typeface="+mn-ea"/>
                <a:sym typeface="Arial"/>
              </a:rPr>
              <a:t>创业的背景</a:t>
            </a:r>
            <a:endParaRPr lang="en-US" altLang="zh-CN" sz="3600" b="1" dirty="0">
              <a:solidFill>
                <a:srgbClr val="0070C0"/>
              </a:solidFill>
              <a:latin typeface="Arial"/>
              <a:ea typeface="Microsoft YaHei"/>
              <a:cs typeface="+mn-ea"/>
              <a:sym typeface="Arial"/>
            </a:endParaRPr>
          </a:p>
        </p:txBody>
      </p:sp>
      <p:cxnSp>
        <p:nvCxnSpPr>
          <p:cNvPr id="5" name="直接连接符 4"/>
          <p:cNvCxnSpPr/>
          <p:nvPr/>
        </p:nvCxnSpPr>
        <p:spPr>
          <a:xfrm flipV="1">
            <a:off x="3635375" y="1920875"/>
            <a:ext cx="0" cy="1112838"/>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6149" name="TextBox 13"/>
          <p:cNvSpPr txBox="1">
            <a:spLocks noChangeArrowheads="1"/>
          </p:cNvSpPr>
          <p:nvPr/>
        </p:nvSpPr>
        <p:spPr bwMode="auto">
          <a:xfrm>
            <a:off x="2411760" y="1805558"/>
            <a:ext cx="9017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5000" b="1" dirty="0">
                <a:solidFill>
                  <a:srgbClr val="0070C0"/>
                </a:solidFill>
                <a:latin typeface="Times New Roman" pitchFamily="18" charset="0"/>
                <a:ea typeface="Microsoft YaHei"/>
                <a:cs typeface="Times New Roman" pitchFamily="18" charset="0"/>
                <a:sym typeface="Arial"/>
              </a:rPr>
              <a:t>01</a:t>
            </a:r>
            <a:endParaRPr lang="zh-CN" altLang="en-US" sz="5000" b="1" dirty="0">
              <a:solidFill>
                <a:srgbClr val="0070C0"/>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9" name="Picture 2" descr="C:\Users\Administrator\Desktop\ppt展示模板-8.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14789" y="843558"/>
            <a:ext cx="3765550" cy="2376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矩形 10"/>
          <p:cNvSpPr/>
          <p:nvPr/>
        </p:nvSpPr>
        <p:spPr>
          <a:xfrm>
            <a:off x="4739830" y="813556"/>
            <a:ext cx="4176712" cy="614519"/>
          </a:xfrm>
          <a:prstGeom prst="rect">
            <a:avLst/>
          </a:prstGeom>
        </p:spPr>
        <p:txBody>
          <a:bodyPr lIns="91431" tIns="45716" rIns="91431" bIns="45716">
            <a:spAutoFit/>
          </a:bodyPr>
          <a:lstStyle/>
          <a:p>
            <a:pPr eaLnBrk="1" hangingPunct="1">
              <a:lnSpc>
                <a:spcPct val="200000"/>
              </a:lnSpc>
              <a:defRPr/>
            </a:pPr>
            <a:r>
              <a:rPr lang="zh-CN" altLang="en-US" sz="2000" b="1" dirty="0">
                <a:solidFill>
                  <a:schemeClr val="tx1">
                    <a:lumMod val="75000"/>
                    <a:lumOff val="25000"/>
                  </a:schemeClr>
                </a:solidFill>
                <a:latin typeface="Arial"/>
                <a:ea typeface="Microsoft YaHei"/>
                <a:cs typeface="+mn-ea"/>
                <a:sym typeface="Arial"/>
              </a:rPr>
              <a:t>农林废弃物乱丢乱放</a:t>
            </a:r>
            <a:endParaRPr lang="en-US" altLang="zh-CN" sz="2000" b="1" dirty="0">
              <a:solidFill>
                <a:schemeClr val="tx1">
                  <a:lumMod val="75000"/>
                  <a:lumOff val="25000"/>
                </a:schemeClr>
              </a:solidFill>
              <a:latin typeface="Arial"/>
              <a:ea typeface="Microsoft YaHei"/>
              <a:cs typeface="+mn-ea"/>
              <a:sym typeface="Arial"/>
            </a:endParaRPr>
          </a:p>
        </p:txBody>
      </p:sp>
      <p:sp>
        <p:nvSpPr>
          <p:cNvPr id="13" name="燕尾形 12"/>
          <p:cNvSpPr/>
          <p:nvPr/>
        </p:nvSpPr>
        <p:spPr>
          <a:xfrm rot="5400000">
            <a:off x="4232081" y="1649879"/>
            <a:ext cx="358775" cy="576263"/>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cxnSp>
        <p:nvCxnSpPr>
          <p:cNvPr id="14" name="直接连接符 13"/>
          <p:cNvCxnSpPr/>
          <p:nvPr/>
        </p:nvCxnSpPr>
        <p:spPr>
          <a:xfrm>
            <a:off x="4427538" y="2136601"/>
            <a:ext cx="424815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181" name="标题 8"/>
          <p:cNvSpPr txBox="1">
            <a:spLocks/>
          </p:cNvSpPr>
          <p:nvPr/>
        </p:nvSpPr>
        <p:spPr bwMode="auto">
          <a:xfrm>
            <a:off x="1184275" y="333375"/>
            <a:ext cx="1982788"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创业背景</a:t>
            </a:r>
          </a:p>
        </p:txBody>
      </p:sp>
      <p:sp>
        <p:nvSpPr>
          <p:cNvPr id="22" name="燕尾形 21"/>
          <p:cNvSpPr/>
          <p:nvPr/>
        </p:nvSpPr>
        <p:spPr>
          <a:xfrm rot="5400000">
            <a:off x="4231287" y="1015862"/>
            <a:ext cx="360362" cy="576263"/>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cxnSp>
        <p:nvCxnSpPr>
          <p:cNvPr id="23" name="直接连接符 22"/>
          <p:cNvCxnSpPr/>
          <p:nvPr/>
        </p:nvCxnSpPr>
        <p:spPr>
          <a:xfrm>
            <a:off x="4427538" y="1491630"/>
            <a:ext cx="424815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 name="矩形 23"/>
          <p:cNvSpPr>
            <a:spLocks noChangeArrowheads="1"/>
          </p:cNvSpPr>
          <p:nvPr/>
        </p:nvSpPr>
        <p:spPr bwMode="auto">
          <a:xfrm>
            <a:off x="4739830" y="1469476"/>
            <a:ext cx="4176712" cy="614519"/>
          </a:xfrm>
          <a:prstGeom prst="rect">
            <a:avLst/>
          </a:prstGeom>
          <a:noFill/>
          <a:ln w="9525">
            <a:noFill/>
            <a:miter lim="800000"/>
            <a:headEnd/>
            <a:tailEnd/>
          </a:ln>
        </p:spPr>
        <p:txBody>
          <a:bodyPr wrap="square" lIns="91431" tIns="45716" rIns="91431" bIns="45716">
            <a:spAutoFit/>
          </a:bodyPr>
          <a:lstStyle/>
          <a:p>
            <a:pPr eaLnBrk="1" hangingPunct="1">
              <a:lnSpc>
                <a:spcPct val="200000"/>
              </a:lnSpc>
              <a:defRPr/>
            </a:pPr>
            <a:r>
              <a:rPr lang="zh-CN" altLang="en-US" sz="2000" b="1" dirty="0">
                <a:solidFill>
                  <a:schemeClr val="tx1">
                    <a:lumMod val="75000"/>
                    <a:lumOff val="25000"/>
                  </a:schemeClr>
                </a:solidFill>
                <a:latin typeface="Arial"/>
                <a:ea typeface="Microsoft YaHei"/>
                <a:cs typeface="+mn-ea"/>
                <a:sym typeface="Arial"/>
              </a:rPr>
              <a:t>就田焚烧污染环境</a:t>
            </a:r>
            <a:endParaRPr lang="en-US" altLang="zh-CN" sz="2000" b="1" dirty="0">
              <a:solidFill>
                <a:schemeClr val="tx1">
                  <a:lumMod val="75000"/>
                  <a:lumOff val="25000"/>
                </a:schemeClr>
              </a:solidFill>
              <a:latin typeface="Arial"/>
              <a:ea typeface="Microsoft YaHei"/>
              <a:cs typeface="+mn-ea"/>
              <a:sym typeface="Arial"/>
            </a:endParaRPr>
          </a:p>
        </p:txBody>
      </p:sp>
      <p:pic>
        <p:nvPicPr>
          <p:cNvPr id="26" name="Picture 2" descr="C:\Users\Administrator\Desktop\t0130077808ca1186cd.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2987824" y="3326972"/>
            <a:ext cx="2532063" cy="1693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29" name="燕尾形 12">
            <a:extLst>
              <a:ext uri="{FF2B5EF4-FFF2-40B4-BE49-F238E27FC236}">
                <a16:creationId xmlns="" xmlns:a16="http://schemas.microsoft.com/office/drawing/2014/main" id="{037EF3E5-3218-41E0-B5E6-4DF61883B960}"/>
              </a:ext>
            </a:extLst>
          </p:cNvPr>
          <p:cNvSpPr/>
          <p:nvPr/>
        </p:nvSpPr>
        <p:spPr>
          <a:xfrm rot="5400000">
            <a:off x="4232081" y="2237387"/>
            <a:ext cx="358775" cy="576263"/>
          </a:xfrm>
          <a:prstGeom prst="chevron">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chemeClr val="tx1"/>
              </a:solidFill>
              <a:latin typeface="Arial"/>
              <a:ea typeface="Microsoft YaHei"/>
              <a:cs typeface="+mn-ea"/>
              <a:sym typeface="Arial"/>
            </a:endParaRPr>
          </a:p>
        </p:txBody>
      </p:sp>
      <p:cxnSp>
        <p:nvCxnSpPr>
          <p:cNvPr id="30" name="直接连接符 29">
            <a:extLst>
              <a:ext uri="{FF2B5EF4-FFF2-40B4-BE49-F238E27FC236}">
                <a16:creationId xmlns="" xmlns:a16="http://schemas.microsoft.com/office/drawing/2014/main" id="{BBBC2757-0675-460E-8F29-5681727FA837}"/>
              </a:ext>
            </a:extLst>
          </p:cNvPr>
          <p:cNvCxnSpPr/>
          <p:nvPr/>
        </p:nvCxnSpPr>
        <p:spPr>
          <a:xfrm>
            <a:off x="4427538" y="2731829"/>
            <a:ext cx="424815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a:extLst>
              <a:ext uri="{FF2B5EF4-FFF2-40B4-BE49-F238E27FC236}">
                <a16:creationId xmlns="" xmlns:a16="http://schemas.microsoft.com/office/drawing/2014/main" id="{F60E0D33-DA1B-4A9A-B786-7262CEB0142F}"/>
              </a:ext>
            </a:extLst>
          </p:cNvPr>
          <p:cNvSpPr>
            <a:spLocks noChangeArrowheads="1"/>
          </p:cNvSpPr>
          <p:nvPr/>
        </p:nvSpPr>
        <p:spPr bwMode="auto">
          <a:xfrm>
            <a:off x="4739830" y="2121393"/>
            <a:ext cx="4176712" cy="707878"/>
          </a:xfrm>
          <a:prstGeom prst="rect">
            <a:avLst/>
          </a:prstGeom>
          <a:noFill/>
          <a:ln w="9525">
            <a:noFill/>
            <a:miter lim="800000"/>
            <a:headEnd/>
            <a:tailEnd/>
          </a:ln>
        </p:spPr>
        <p:txBody>
          <a:bodyPr wrap="square" lIns="91431" tIns="45716" rIns="91431" bIns="45716">
            <a:spAutoFit/>
          </a:bodyPr>
          <a:lstStyle/>
          <a:p>
            <a:pPr eaLnBrk="1" hangingPunct="1">
              <a:lnSpc>
                <a:spcPct val="200000"/>
              </a:lnSpc>
              <a:defRPr/>
            </a:pPr>
            <a:r>
              <a:rPr lang="zh-CN" altLang="en-US" sz="2000" b="1" dirty="0">
                <a:solidFill>
                  <a:schemeClr val="tx1">
                    <a:lumMod val="75000"/>
                    <a:lumOff val="25000"/>
                  </a:schemeClr>
                </a:solidFill>
                <a:latin typeface="Arial"/>
                <a:ea typeface="Microsoft YaHei"/>
                <a:cs typeface="+mn-ea"/>
                <a:sym typeface="Arial"/>
              </a:rPr>
              <a:t>国家政策</a:t>
            </a:r>
            <a:r>
              <a:rPr lang="zh-CN" altLang="en-US" sz="2000" b="1" dirty="0" smtClean="0">
                <a:solidFill>
                  <a:schemeClr val="tx1">
                    <a:lumMod val="75000"/>
                    <a:lumOff val="25000"/>
                  </a:schemeClr>
                </a:solidFill>
                <a:latin typeface="Arial"/>
                <a:ea typeface="Microsoft YaHei"/>
                <a:cs typeface="+mn-ea"/>
                <a:sym typeface="Arial"/>
              </a:rPr>
              <a:t>倡导改善农村</a:t>
            </a:r>
            <a:r>
              <a:rPr lang="zh-CN" altLang="en-US" sz="2000" b="1" dirty="0">
                <a:solidFill>
                  <a:schemeClr val="tx1">
                    <a:lumMod val="75000"/>
                    <a:lumOff val="25000"/>
                  </a:schemeClr>
                </a:solidFill>
                <a:latin typeface="Arial"/>
                <a:ea typeface="Microsoft YaHei"/>
                <a:cs typeface="+mn-ea"/>
                <a:sym typeface="Arial"/>
              </a:rPr>
              <a:t>居住环境</a:t>
            </a:r>
            <a:endParaRPr lang="en-US" altLang="zh-CN" sz="2000" b="1" dirty="0">
              <a:solidFill>
                <a:schemeClr val="tx1">
                  <a:lumMod val="75000"/>
                  <a:lumOff val="25000"/>
                </a:schemeClr>
              </a:solidFill>
              <a:latin typeface="Arial"/>
              <a:ea typeface="Microsoft YaHei"/>
              <a:cs typeface="+mn-ea"/>
              <a:sym typeface="Arial"/>
            </a:endParaRPr>
          </a:p>
        </p:txBody>
      </p:sp>
      <p:pic>
        <p:nvPicPr>
          <p:cNvPr id="21" name="图片 20">
            <a:extLst>
              <a:ext uri="{FF2B5EF4-FFF2-40B4-BE49-F238E27FC236}">
                <a16:creationId xmlns="" xmlns:a16="http://schemas.microsoft.com/office/drawing/2014/main" id="{F6CE0BFA-1DAD-40D3-ADE3-7844C435D01A}"/>
              </a:ext>
            </a:extLst>
          </p:cNvPr>
          <p:cNvPicPr>
            <a:picLocks noChangeAspect="1"/>
          </p:cNvPicPr>
          <p:nvPr/>
        </p:nvPicPr>
        <p:blipFill>
          <a:blip r:embed="rId5" cstate="print"/>
          <a:stretch>
            <a:fillRect/>
          </a:stretch>
        </p:blipFill>
        <p:spPr>
          <a:xfrm>
            <a:off x="5796136" y="3346261"/>
            <a:ext cx="3277653" cy="16930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矩形 16">
            <a:extLst>
              <a:ext uri="{FF2B5EF4-FFF2-40B4-BE49-F238E27FC236}">
                <a16:creationId xmlns="" xmlns:a16="http://schemas.microsoft.com/office/drawing/2014/main" id="{AEC7F334-61F1-47E4-B541-C67CA345EBD1}"/>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pic>
        <p:nvPicPr>
          <p:cNvPr id="4" name="图片 3">
            <a:extLst>
              <a:ext uri="{FF2B5EF4-FFF2-40B4-BE49-F238E27FC236}">
                <a16:creationId xmlns="" xmlns:a16="http://schemas.microsoft.com/office/drawing/2014/main" id="{4440804C-CFDA-49E8-911B-47C73D5DFA56}"/>
              </a:ext>
            </a:extLst>
          </p:cNvPr>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971600" y="1145754"/>
            <a:ext cx="2520280" cy="1670105"/>
          </a:xfrm>
          <a:prstGeom prst="rect">
            <a:avLst/>
          </a:prstGeom>
        </p:spPr>
      </p:pic>
      <p:pic>
        <p:nvPicPr>
          <p:cNvPr id="3" name="图片 2">
            <a:extLst>
              <a:ext uri="{FF2B5EF4-FFF2-40B4-BE49-F238E27FC236}">
                <a16:creationId xmlns="" xmlns:a16="http://schemas.microsoft.com/office/drawing/2014/main" id="{F0CA5706-27DE-4643-8942-FCFAB00FA211}"/>
              </a:ext>
            </a:extLst>
          </p:cNvPr>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200872" y="3321239"/>
            <a:ext cx="2532063" cy="169878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3"/>
          <p:cNvSpPr txBox="1">
            <a:spLocks noChangeArrowheads="1"/>
          </p:cNvSpPr>
          <p:nvPr/>
        </p:nvSpPr>
        <p:spPr bwMode="auto">
          <a:xfrm>
            <a:off x="4038600" y="1708150"/>
            <a:ext cx="2620963" cy="823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marL="342900" indent="-342900">
              <a:defRPr>
                <a:solidFill>
                  <a:schemeClr val="tx1"/>
                </a:solidFill>
                <a:latin typeface="Calibri" pitchFamily="34" charset="0"/>
                <a:ea typeface="宋体" pitchFamily="2" charset="-122"/>
              </a:defRPr>
            </a:lvl1pPr>
            <a:lvl2pPr>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marL="0" lvl="1" algn="ctr" eaLnBrk="1" hangingPunct="1">
              <a:lnSpc>
                <a:spcPct val="150000"/>
              </a:lnSpc>
              <a:defRPr/>
            </a:pPr>
            <a:r>
              <a:rPr lang="zh-CN" altLang="en-US" sz="3600" b="1" dirty="0">
                <a:solidFill>
                  <a:srgbClr val="0070C0"/>
                </a:solidFill>
                <a:latin typeface="Arial"/>
                <a:ea typeface="Microsoft YaHei"/>
                <a:cs typeface="+mn-ea"/>
                <a:sym typeface="Arial"/>
              </a:rPr>
              <a:t>我们做什么</a:t>
            </a:r>
            <a:r>
              <a:rPr lang="en-US" altLang="zh-CN" sz="3600" b="1" dirty="0">
                <a:solidFill>
                  <a:srgbClr val="0070C0"/>
                </a:solidFill>
                <a:latin typeface="Arial"/>
                <a:ea typeface="Microsoft YaHei"/>
                <a:cs typeface="+mn-ea"/>
                <a:sym typeface="Arial"/>
              </a:rPr>
              <a:t> </a:t>
            </a:r>
          </a:p>
        </p:txBody>
      </p:sp>
      <p:cxnSp>
        <p:nvCxnSpPr>
          <p:cNvPr id="5" name="直接连接符 4"/>
          <p:cNvCxnSpPr/>
          <p:nvPr/>
        </p:nvCxnSpPr>
        <p:spPr>
          <a:xfrm flipV="1">
            <a:off x="3635375" y="1920875"/>
            <a:ext cx="0" cy="1112838"/>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8197" name="TextBox 9"/>
          <p:cNvSpPr txBox="1">
            <a:spLocks noChangeArrowheads="1"/>
          </p:cNvSpPr>
          <p:nvPr/>
        </p:nvSpPr>
        <p:spPr bwMode="auto">
          <a:xfrm>
            <a:off x="4038600" y="2571750"/>
            <a:ext cx="2620963" cy="303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60469" tIns="30235" rIns="60469" bIns="302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生产工艺</a:t>
            </a:r>
            <a:r>
              <a:rPr lang="en-US" altLang="zh-CN" sz="1200" dirty="0">
                <a:solidFill>
                  <a:srgbClr val="080808"/>
                </a:solidFill>
                <a:latin typeface="Arial"/>
                <a:ea typeface="Microsoft YaHei"/>
                <a:cs typeface="+mn-ea"/>
                <a:sym typeface="Arial"/>
              </a:rPr>
              <a:t>     ※ </a:t>
            </a:r>
            <a:r>
              <a:rPr lang="zh-CN" altLang="en-US" sz="1200" dirty="0">
                <a:solidFill>
                  <a:srgbClr val="080808"/>
                </a:solidFill>
                <a:latin typeface="Arial"/>
                <a:ea typeface="Microsoft YaHei"/>
                <a:cs typeface="+mn-ea"/>
                <a:sym typeface="Arial"/>
              </a:rPr>
              <a:t>产品介绍</a:t>
            </a:r>
          </a:p>
        </p:txBody>
      </p:sp>
      <p:sp>
        <p:nvSpPr>
          <p:cNvPr id="8199" name="TextBox 13"/>
          <p:cNvSpPr txBox="1">
            <a:spLocks noChangeArrowheads="1"/>
          </p:cNvSpPr>
          <p:nvPr/>
        </p:nvSpPr>
        <p:spPr bwMode="auto">
          <a:xfrm>
            <a:off x="2411760" y="1805558"/>
            <a:ext cx="9017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5000" b="1" dirty="0">
                <a:solidFill>
                  <a:srgbClr val="0070C0"/>
                </a:solidFill>
                <a:latin typeface="Times New Roman" pitchFamily="18" charset="0"/>
                <a:ea typeface="Microsoft YaHei"/>
                <a:cs typeface="Times New Roman" pitchFamily="18" charset="0"/>
                <a:sym typeface="Arial"/>
              </a:rPr>
              <a:t>02</a:t>
            </a:r>
            <a:endParaRPr lang="zh-CN" altLang="en-US" sz="5000" b="1" dirty="0">
              <a:solidFill>
                <a:srgbClr val="0070C0"/>
              </a:solidFill>
              <a:latin typeface="Times New Roman" pitchFamily="18" charset="0"/>
              <a:ea typeface="Microsoft YaHei"/>
              <a:cs typeface="Times New Roman" pitchFamily="18" charset="0"/>
              <a:sym typeface="Arial"/>
            </a:endParaRPr>
          </a:p>
        </p:txBody>
      </p:sp>
    </p:spTree>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2"/>
          <p:cNvSpPr>
            <a:spLocks/>
          </p:cNvSpPr>
          <p:nvPr/>
        </p:nvSpPr>
        <p:spPr bwMode="auto">
          <a:xfrm>
            <a:off x="1084084" y="2865008"/>
            <a:ext cx="385762" cy="350837"/>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0070C0"/>
          </a:solidFill>
          <a:ln>
            <a:noFill/>
          </a:ln>
        </p:spPr>
        <p:txBody>
          <a:bodyPr lIns="68571" tIns="34285" rIns="68571" bIns="34285"/>
          <a:lstStyle/>
          <a:p>
            <a:pPr eaLnBrk="1" hangingPunct="1">
              <a:lnSpc>
                <a:spcPct val="120000"/>
              </a:lnSpc>
              <a:defRPr/>
            </a:pPr>
            <a:endParaRPr lang="zh-CN" altLang="en-US">
              <a:solidFill>
                <a:schemeClr val="accent3">
                  <a:lumMod val="50000"/>
                </a:schemeClr>
              </a:solidFill>
              <a:latin typeface="Arial"/>
              <a:ea typeface="Microsoft YaHei"/>
              <a:cs typeface="+mn-ea"/>
              <a:sym typeface="Arial"/>
            </a:endParaRPr>
          </a:p>
        </p:txBody>
      </p:sp>
      <p:pic>
        <p:nvPicPr>
          <p:cNvPr id="11" name="Picture 5" descr="C:\Users\Administrator\Desktop\t015978d400080e376b.jpg"/>
          <p:cNvPicPr>
            <a:picLocks noChangeAspect="1" noChangeArrowheads="1"/>
          </p:cNvPicPr>
          <p:nvPr/>
        </p:nvPicPr>
        <p:blipFill>
          <a:blip r:embed="rId3" cstate="print">
            <a:extLst/>
          </a:blip>
          <a:srcRect/>
          <a:stretch>
            <a:fillRect/>
          </a:stretch>
        </p:blipFill>
        <p:spPr bwMode="auto">
          <a:xfrm>
            <a:off x="355412" y="3361924"/>
            <a:ext cx="1843105" cy="1382329"/>
          </a:xfrm>
          <a:prstGeom prst="ellipse">
            <a:avLst/>
          </a:prstGeom>
          <a:blipFill>
            <a:blip r:embed="rId4"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pic>
        <p:nvPicPr>
          <p:cNvPr id="5" name="图片 4">
            <a:extLst>
              <a:ext uri="{FF2B5EF4-FFF2-40B4-BE49-F238E27FC236}">
                <a16:creationId xmlns="" xmlns:a16="http://schemas.microsoft.com/office/drawing/2014/main" id="{6CAFCE45-2B3E-4028-B9F5-CD0F1F0F5E11}"/>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397724" y="1275606"/>
            <a:ext cx="1872208" cy="1382329"/>
          </a:xfrm>
          <a:prstGeom prst="ellipse">
            <a:avLst/>
          </a:prstGeom>
          <a:blipFill>
            <a:blip r:embed="rId6"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pic>
        <p:nvPicPr>
          <p:cNvPr id="6" name="图片 5">
            <a:extLst>
              <a:ext uri="{FF2B5EF4-FFF2-40B4-BE49-F238E27FC236}">
                <a16:creationId xmlns="" xmlns:a16="http://schemas.microsoft.com/office/drawing/2014/main" id="{A1A2308D-9936-4202-8287-373CF15156E4}"/>
              </a:ext>
            </a:extLst>
          </p:cNvPr>
          <p:cNvPicPr>
            <a:picLocks noChangeAspect="1"/>
          </p:cNvPicPr>
          <p:nvPr/>
        </p:nvPicPr>
        <p:blipFill>
          <a:blip r:embed="rId7" cstate="print"/>
          <a:stretch>
            <a:fillRect/>
          </a:stretch>
        </p:blipFill>
        <p:spPr>
          <a:xfrm>
            <a:off x="3203255" y="2342533"/>
            <a:ext cx="1975275" cy="1365622"/>
          </a:xfrm>
          <a:prstGeom prst="ellipse">
            <a:avLst/>
          </a:prstGeom>
          <a:blipFill>
            <a:blip r:embed="rId8"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
        <p:nvSpPr>
          <p:cNvPr id="2" name="矩形 1">
            <a:extLst>
              <a:ext uri="{FF2B5EF4-FFF2-40B4-BE49-F238E27FC236}">
                <a16:creationId xmlns="" xmlns:a16="http://schemas.microsoft.com/office/drawing/2014/main" id="{5A261E22-DD65-48A7-BDEF-0524A13DC6EC}"/>
              </a:ext>
            </a:extLst>
          </p:cNvPr>
          <p:cNvSpPr/>
          <p:nvPr/>
        </p:nvSpPr>
        <p:spPr>
          <a:xfrm>
            <a:off x="1225793" y="267494"/>
            <a:ext cx="1415772" cy="497316"/>
          </a:xfrm>
          <a:prstGeom prst="rect">
            <a:avLst/>
          </a:prstGeom>
        </p:spPr>
        <p:txBody>
          <a:bodyPr wrap="none">
            <a:spAutoFit/>
          </a:bodyPr>
          <a:lstStyle/>
          <a:p>
            <a:pPr eaLnBrk="1" hangingPunct="1">
              <a:lnSpc>
                <a:spcPct val="120000"/>
              </a:lnSpc>
              <a:defRPr/>
            </a:pPr>
            <a:r>
              <a:rPr lang="zh-CN" altLang="en-US" sz="2400" dirty="0">
                <a:latin typeface="Arial"/>
                <a:ea typeface="Microsoft YaHei"/>
                <a:cs typeface="+mn-ea"/>
                <a:sym typeface="Arial"/>
              </a:rPr>
              <a:t>生产工艺</a:t>
            </a:r>
          </a:p>
        </p:txBody>
      </p:sp>
      <p:sp>
        <p:nvSpPr>
          <p:cNvPr id="12" name="矩形 11">
            <a:extLst>
              <a:ext uri="{FF2B5EF4-FFF2-40B4-BE49-F238E27FC236}">
                <a16:creationId xmlns="" xmlns:a16="http://schemas.microsoft.com/office/drawing/2014/main" id="{059327BF-813F-45F2-BBE4-DCC979D03160}"/>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sp>
        <p:nvSpPr>
          <p:cNvPr id="34" name="右大括号 33">
            <a:extLst>
              <a:ext uri="{FF2B5EF4-FFF2-40B4-BE49-F238E27FC236}">
                <a16:creationId xmlns="" xmlns:a16="http://schemas.microsoft.com/office/drawing/2014/main" id="{E8579EF4-80E9-4270-B254-5F8555AA5ABB}"/>
              </a:ext>
            </a:extLst>
          </p:cNvPr>
          <p:cNvSpPr/>
          <p:nvPr/>
        </p:nvSpPr>
        <p:spPr>
          <a:xfrm>
            <a:off x="2269932" y="1966770"/>
            <a:ext cx="861908" cy="2117148"/>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zh-CN" altLang="en-US"/>
          </a:p>
        </p:txBody>
      </p:sp>
      <p:sp>
        <p:nvSpPr>
          <p:cNvPr id="35" name="燕尾形 7">
            <a:extLst>
              <a:ext uri="{FF2B5EF4-FFF2-40B4-BE49-F238E27FC236}">
                <a16:creationId xmlns="" xmlns:a16="http://schemas.microsoft.com/office/drawing/2014/main" id="{BAC10F2F-A9B1-49C0-9307-F2A9E6C0B516}"/>
              </a:ext>
            </a:extLst>
          </p:cNvPr>
          <p:cNvSpPr/>
          <p:nvPr/>
        </p:nvSpPr>
        <p:spPr>
          <a:xfrm>
            <a:off x="5364088" y="2749912"/>
            <a:ext cx="506413" cy="550863"/>
          </a:xfrm>
          <a:prstGeom prst="chevron">
            <a:avLst>
              <a:gd name="adj" fmla="val 544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eaLnBrk="1" fontAlgn="auto" hangingPunct="1">
              <a:lnSpc>
                <a:spcPct val="120000"/>
              </a:lnSpc>
              <a:spcBef>
                <a:spcPts val="0"/>
              </a:spcBef>
              <a:spcAft>
                <a:spcPts val="0"/>
              </a:spcAft>
              <a:defRPr/>
            </a:pPr>
            <a:endParaRPr lang="zh-CN" altLang="en-US" sz="2489">
              <a:solidFill>
                <a:prstClr val="white"/>
              </a:solidFill>
              <a:latin typeface="Arial"/>
              <a:ea typeface="Microsoft YaHei"/>
              <a:cs typeface="+mn-ea"/>
              <a:sym typeface="Arial"/>
            </a:endParaRPr>
          </a:p>
        </p:txBody>
      </p:sp>
      <p:sp>
        <p:nvSpPr>
          <p:cNvPr id="36" name="燕尾形 7">
            <a:extLst>
              <a:ext uri="{FF2B5EF4-FFF2-40B4-BE49-F238E27FC236}">
                <a16:creationId xmlns="" xmlns:a16="http://schemas.microsoft.com/office/drawing/2014/main" id="{13FDD921-3EA4-4403-B8B7-6F82D3292220}"/>
              </a:ext>
            </a:extLst>
          </p:cNvPr>
          <p:cNvSpPr/>
          <p:nvPr/>
        </p:nvSpPr>
        <p:spPr>
          <a:xfrm>
            <a:off x="5796136" y="2754593"/>
            <a:ext cx="506413" cy="550863"/>
          </a:xfrm>
          <a:prstGeom prst="chevron">
            <a:avLst>
              <a:gd name="adj" fmla="val 54429"/>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anchor="ctr"/>
          <a:lstStyle/>
          <a:p>
            <a:pPr algn="ctr" defTabSz="914332" eaLnBrk="1" fontAlgn="auto" hangingPunct="1">
              <a:lnSpc>
                <a:spcPct val="120000"/>
              </a:lnSpc>
              <a:spcBef>
                <a:spcPts val="0"/>
              </a:spcBef>
              <a:spcAft>
                <a:spcPts val="0"/>
              </a:spcAft>
              <a:defRPr/>
            </a:pPr>
            <a:endParaRPr lang="zh-CN" altLang="en-US" sz="2489">
              <a:solidFill>
                <a:prstClr val="white"/>
              </a:solidFill>
              <a:latin typeface="Arial"/>
              <a:ea typeface="Microsoft YaHei"/>
              <a:cs typeface="+mn-ea"/>
              <a:sym typeface="Arial"/>
            </a:endParaRPr>
          </a:p>
        </p:txBody>
      </p:sp>
      <p:pic>
        <p:nvPicPr>
          <p:cNvPr id="38" name="图片 37">
            <a:extLst>
              <a:ext uri="{FF2B5EF4-FFF2-40B4-BE49-F238E27FC236}">
                <a16:creationId xmlns="" xmlns:a16="http://schemas.microsoft.com/office/drawing/2014/main" id="{A32C95CE-6D39-48BC-8084-610143EBD723}"/>
              </a:ext>
            </a:extLst>
          </p:cNvPr>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6372200" y="2386682"/>
            <a:ext cx="2416388" cy="1359218"/>
          </a:xfrm>
          <a:prstGeom prst="ellipse">
            <a:avLst/>
          </a:prstGeom>
          <a:blipFill>
            <a:blip r:embed="rId10" cstate="print"/>
            <a:stretch>
              <a:fillRect/>
            </a:stretch>
          </a:blip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fade">
                                      <p:cBhvr>
                                        <p:cTn id="18" dur="500"/>
                                        <p:tgtEl>
                                          <p:spTgt spid="34"/>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fade">
                                      <p:cBhvr>
                                        <p:cTn id="26" dur="500"/>
                                        <p:tgtEl>
                                          <p:spTgt spid="3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5"/>
                                        </p:tgtEl>
                                        <p:attrNameLst>
                                          <p:attrName>style.visibility</p:attrName>
                                        </p:attrNameLst>
                                      </p:cBhvr>
                                      <p:to>
                                        <p:strVal val="visible"/>
                                      </p:to>
                                    </p:set>
                                    <p:animEffect transition="in" filter="fade">
                                      <p:cBhvr>
                                        <p:cTn id="29" dur="500"/>
                                        <p:tgtEl>
                                          <p:spTgt spid="35"/>
                                        </p:tgtEl>
                                      </p:cBhvr>
                                    </p:animEffect>
                                  </p:childTnLst>
                                </p:cTn>
                              </p:par>
                              <p:par>
                                <p:cTn id="30" presetID="10" presetClass="entr" presetSubtype="0" fill="hold" nodeType="withEffect">
                                  <p:stCondLst>
                                    <p:cond delay="0"/>
                                  </p:stCondLst>
                                  <p:childTnLst>
                                    <p:set>
                                      <p:cBhvr>
                                        <p:cTn id="31" dur="1" fill="hold">
                                          <p:stCondLst>
                                            <p:cond delay="0"/>
                                          </p:stCondLst>
                                        </p:cTn>
                                        <p:tgtEl>
                                          <p:spTgt spid="38"/>
                                        </p:tgtEl>
                                        <p:attrNameLst>
                                          <p:attrName>style.visibility</p:attrName>
                                        </p:attrNameLst>
                                      </p:cBhvr>
                                      <p:to>
                                        <p:strVal val="visible"/>
                                      </p:to>
                                    </p:set>
                                    <p:animEffect transition="in" filter="fade">
                                      <p:cBhvr>
                                        <p:cTn id="3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4" grpId="0" animBg="1"/>
      <p:bldP spid="35"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6"/>
          <p:cNvSpPr txBox="1">
            <a:spLocks noChangeArrowheads="1"/>
          </p:cNvSpPr>
          <p:nvPr/>
        </p:nvSpPr>
        <p:spPr bwMode="auto">
          <a:xfrm>
            <a:off x="490538" y="1311275"/>
            <a:ext cx="7337425" cy="393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endParaRPr lang="zh-CN" altLang="en-US" b="1">
              <a:solidFill>
                <a:srgbClr val="3F3F3F"/>
              </a:solidFill>
              <a:latin typeface="Arial"/>
              <a:ea typeface="Microsoft YaHei"/>
              <a:cs typeface="+mn-ea"/>
              <a:sym typeface="Arial"/>
            </a:endParaRPr>
          </a:p>
        </p:txBody>
      </p:sp>
      <p:sp>
        <p:nvSpPr>
          <p:cNvPr id="11267" name="标题 8"/>
          <p:cNvSpPr txBox="1">
            <a:spLocks/>
          </p:cNvSpPr>
          <p:nvPr/>
        </p:nvSpPr>
        <p:spPr bwMode="auto">
          <a:xfrm>
            <a:off x="1184275" y="333375"/>
            <a:ext cx="1882775" cy="438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zh-CN" altLang="en-US" sz="2400" dirty="0">
                <a:latin typeface="Arial"/>
                <a:ea typeface="Microsoft YaHei"/>
                <a:cs typeface="+mn-ea"/>
                <a:sym typeface="Arial"/>
              </a:rPr>
              <a:t>产品介绍</a:t>
            </a:r>
          </a:p>
        </p:txBody>
      </p:sp>
      <p:pic>
        <p:nvPicPr>
          <p:cNvPr id="14348" name="Picture 4" descr="D:\桌面\板材1\png\20140416025452017_s.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268111" y="1203598"/>
            <a:ext cx="1978025" cy="13636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 name="图片 11265"/>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876624" y="1240111"/>
            <a:ext cx="1758950" cy="1316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 name="图片 63"/>
          <p:cNvPicPr>
            <a:picLocks noChangeAspect="1" noChangeArrowheads="1"/>
          </p:cNvPicPr>
          <p:nvPr/>
        </p:nvPicPr>
        <p:blipFill>
          <a:blip r:embed="rId5" cstate="print"/>
          <a:srcRect l="8987" t="14166" r="4233" b="7129"/>
          <a:stretch>
            <a:fillRect/>
          </a:stretch>
        </p:blipFill>
        <p:spPr bwMode="auto">
          <a:xfrm>
            <a:off x="2555305" y="1249636"/>
            <a:ext cx="1944687" cy="1331912"/>
          </a:xfrm>
          <a:prstGeom prst="rect">
            <a:avLst/>
          </a:prstGeom>
          <a:noFill/>
          <a:ln>
            <a:noFill/>
          </a:ln>
          <a:extLst/>
        </p:spPr>
      </p:pic>
      <p:pic>
        <p:nvPicPr>
          <p:cNvPr id="21" name="图片 49"/>
          <p:cNvPicPr>
            <a:picLocks noChangeAspect="1" noChangeArrowheads="1"/>
          </p:cNvPicPr>
          <p:nvPr/>
        </p:nvPicPr>
        <p:blipFill>
          <a:blip r:embed="rId6" cstate="print">
            <a:extLst>
              <a:ext uri="{28A0092B-C50C-407E-A947-70E740481C1C}">
                <a14:useLocalDpi xmlns="" xmlns:a14="http://schemas.microsoft.com/office/drawing/2010/main" val="0"/>
              </a:ext>
            </a:extLst>
          </a:blip>
          <a:srcRect l="-365" r="365" b="9856"/>
          <a:stretch>
            <a:fillRect/>
          </a:stretch>
        </p:blipFill>
        <p:spPr bwMode="auto">
          <a:xfrm>
            <a:off x="6892749" y="1233761"/>
            <a:ext cx="1892300" cy="1338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图片 1"/>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6138295" y="2854464"/>
            <a:ext cx="2962897" cy="1727200"/>
          </a:xfrm>
          <a:prstGeom prst="rect">
            <a:avLst/>
          </a:prstGeom>
        </p:spPr>
      </p:pic>
      <p:sp>
        <p:nvSpPr>
          <p:cNvPr id="14" name="矩形 13">
            <a:extLst>
              <a:ext uri="{FF2B5EF4-FFF2-40B4-BE49-F238E27FC236}">
                <a16:creationId xmlns="" xmlns:a16="http://schemas.microsoft.com/office/drawing/2014/main" id="{BE9D2A5C-2FBD-4847-AA5E-56CF54BBC746}"/>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pic>
        <p:nvPicPr>
          <p:cNvPr id="4" name="图片 3"/>
          <p:cNvPicPr>
            <a:picLocks noChangeAspect="1"/>
          </p:cNvPicPr>
          <p:nvPr/>
        </p:nvPicPr>
        <p:blipFill>
          <a:blip r:embed="rId8" cstate="print"/>
          <a:stretch>
            <a:fillRect/>
          </a:stretch>
        </p:blipFill>
        <p:spPr>
          <a:xfrm>
            <a:off x="3084178" y="2860148"/>
            <a:ext cx="3054117" cy="1728000"/>
          </a:xfrm>
          <a:prstGeom prst="rect">
            <a:avLst/>
          </a:prstGeom>
        </p:spPr>
      </p:pic>
      <p:pic>
        <p:nvPicPr>
          <p:cNvPr id="5" name="图片 4"/>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19117" y="2871261"/>
            <a:ext cx="3040715" cy="1710403"/>
          </a:xfrm>
          <a:prstGeom prst="rect">
            <a:avLst/>
          </a:prstGeom>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348"/>
                                        </p:tgtEl>
                                        <p:attrNameLst>
                                          <p:attrName>style.visibility</p:attrName>
                                        </p:attrNameLst>
                                      </p:cBhvr>
                                      <p:to>
                                        <p:strVal val="visible"/>
                                      </p:to>
                                    </p:set>
                                    <p:animEffect transition="in" filter="fade">
                                      <p:cBhvr>
                                        <p:cTn id="7" dur="500"/>
                                        <p:tgtEl>
                                          <p:spTgt spid="14348"/>
                                        </p:tgtEl>
                                      </p:cBhvr>
                                    </p:animEffect>
                                  </p:childTnLst>
                                </p:cTn>
                              </p:par>
                              <p:par>
                                <p:cTn id="8" presetID="10"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500"/>
                                        <p:tgtEl>
                                          <p:spTgt spid="2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1288" y="1635125"/>
            <a:ext cx="2492375" cy="923925"/>
          </a:xfrm>
          <a:prstGeom prst="rect">
            <a:avLst/>
          </a:prstGeom>
          <a:noFill/>
        </p:spPr>
        <p:txBody>
          <a:bodyPr>
            <a:spAutoFit/>
          </a:bodyPr>
          <a:lstStyle/>
          <a:p>
            <a:pPr marL="0" lvl="1" eaLnBrk="1" hangingPunct="1">
              <a:lnSpc>
                <a:spcPct val="150000"/>
              </a:lnSpc>
              <a:defRPr/>
            </a:pPr>
            <a:r>
              <a:rPr lang="zh-CN" altLang="en-US" sz="3600" b="1" dirty="0">
                <a:solidFill>
                  <a:schemeClr val="accent3"/>
                </a:solidFill>
                <a:latin typeface="Arial"/>
                <a:ea typeface="Microsoft YaHei"/>
                <a:cs typeface="+mn-ea"/>
                <a:sym typeface="Arial"/>
              </a:rPr>
              <a:t>凭什么立足</a:t>
            </a:r>
            <a:endParaRPr lang="en-US" altLang="zh-CN" sz="3600" b="1" dirty="0">
              <a:solidFill>
                <a:schemeClr val="accent3"/>
              </a:solidFill>
              <a:latin typeface="Arial"/>
              <a:ea typeface="Microsoft YaHei"/>
              <a:cs typeface="+mn-ea"/>
              <a:sym typeface="Arial"/>
            </a:endParaRPr>
          </a:p>
        </p:txBody>
      </p:sp>
      <p:cxnSp>
        <p:nvCxnSpPr>
          <p:cNvPr id="5" name="直接连接符 4"/>
          <p:cNvCxnSpPr/>
          <p:nvPr/>
        </p:nvCxnSpPr>
        <p:spPr>
          <a:xfrm flipV="1">
            <a:off x="3635375" y="1920875"/>
            <a:ext cx="0" cy="1112838"/>
          </a:xfrm>
          <a:prstGeom prst="line">
            <a:avLst/>
          </a:prstGeom>
          <a:ln w="12700">
            <a:solidFill>
              <a:srgbClr val="080808"/>
            </a:solidFill>
            <a:prstDash val="dash"/>
          </a:ln>
        </p:spPr>
        <p:style>
          <a:lnRef idx="1">
            <a:schemeClr val="accent1"/>
          </a:lnRef>
          <a:fillRef idx="0">
            <a:schemeClr val="accent1"/>
          </a:fillRef>
          <a:effectRef idx="0">
            <a:schemeClr val="accent1"/>
          </a:effectRef>
          <a:fontRef idx="minor">
            <a:schemeClr val="tx1"/>
          </a:fontRef>
        </p:style>
      </p:cxnSp>
      <p:grpSp>
        <p:nvGrpSpPr>
          <p:cNvPr id="2" name="组合 6"/>
          <p:cNvGrpSpPr/>
          <p:nvPr/>
        </p:nvGrpSpPr>
        <p:grpSpPr>
          <a:xfrm>
            <a:off x="2123728" y="1707656"/>
            <a:ext cx="1197175" cy="1197175"/>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a:solidFill>
                  <a:srgbClr val="080808"/>
                </a:solidFill>
                <a:latin typeface="Arial"/>
                <a:ea typeface="Microsoft YaHei"/>
                <a:cs typeface="+mn-ea"/>
                <a:sym typeface="Arial"/>
              </a:endParaRPr>
            </a:p>
          </p:txBody>
        </p:sp>
      </p:grpSp>
      <p:sp>
        <p:nvSpPr>
          <p:cNvPr id="13317" name="TextBox 13"/>
          <p:cNvSpPr txBox="1">
            <a:spLocks noChangeArrowheads="1"/>
          </p:cNvSpPr>
          <p:nvPr/>
        </p:nvSpPr>
        <p:spPr bwMode="auto">
          <a:xfrm>
            <a:off x="2411760" y="1779662"/>
            <a:ext cx="901700" cy="838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defRPr/>
            </a:pPr>
            <a:r>
              <a:rPr lang="en-US" altLang="zh-CN" sz="5000" b="1" dirty="0">
                <a:solidFill>
                  <a:srgbClr val="0070C0"/>
                </a:solidFill>
                <a:latin typeface="Times New Roman" pitchFamily="18" charset="0"/>
                <a:ea typeface="Microsoft YaHei"/>
                <a:cs typeface="Times New Roman" pitchFamily="18" charset="0"/>
                <a:sym typeface="Arial"/>
              </a:rPr>
              <a:t>03</a:t>
            </a:r>
            <a:endParaRPr lang="zh-CN" altLang="en-US" sz="5000" b="1" dirty="0">
              <a:solidFill>
                <a:srgbClr val="0070C0"/>
              </a:solidFill>
              <a:latin typeface="Times New Roman" pitchFamily="18" charset="0"/>
              <a:ea typeface="Microsoft YaHei"/>
              <a:cs typeface="Times New Roman" pitchFamily="18" charset="0"/>
              <a:sym typeface="Arial"/>
            </a:endParaRPr>
          </a:p>
        </p:txBody>
      </p:sp>
      <p:sp>
        <p:nvSpPr>
          <p:cNvPr id="13318" name="TextBox 10"/>
          <p:cNvSpPr txBox="1">
            <a:spLocks noChangeArrowheads="1"/>
          </p:cNvSpPr>
          <p:nvPr/>
        </p:nvSpPr>
        <p:spPr bwMode="auto">
          <a:xfrm>
            <a:off x="3951288" y="2427288"/>
            <a:ext cx="2376776" cy="615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60469" tIns="30235" rIns="60469" bIns="3023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技术优势     </a:t>
            </a: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市场需求</a:t>
            </a:r>
            <a:endParaRPr lang="en-US" altLang="zh-CN" sz="1200" dirty="0">
              <a:solidFill>
                <a:srgbClr val="080808"/>
              </a:solidFill>
              <a:latin typeface="Arial"/>
              <a:ea typeface="Microsoft YaHei"/>
              <a:cs typeface="+mn-ea"/>
              <a:sym typeface="Arial"/>
            </a:endParaRPr>
          </a:p>
          <a:p>
            <a:pPr eaLnBrk="1" hangingPunct="1">
              <a:lnSpc>
                <a:spcPct val="150000"/>
              </a:lnSpc>
              <a:defRPr/>
            </a:pPr>
            <a:r>
              <a:rPr lang="en-US" altLang="zh-CN" sz="1200" dirty="0">
                <a:solidFill>
                  <a:srgbClr val="080808"/>
                </a:solidFill>
                <a:latin typeface="Arial"/>
                <a:ea typeface="Microsoft YaHei"/>
                <a:cs typeface="+mn-ea"/>
                <a:sym typeface="Arial"/>
              </a:rPr>
              <a:t>※ </a:t>
            </a:r>
            <a:r>
              <a:rPr lang="zh-CN" altLang="en-US" sz="1200" dirty="0">
                <a:solidFill>
                  <a:srgbClr val="080808"/>
                </a:solidFill>
                <a:latin typeface="Arial"/>
                <a:ea typeface="Microsoft YaHei"/>
                <a:cs typeface="+mn-ea"/>
                <a:sym typeface="Arial"/>
              </a:rPr>
              <a:t>产品优势</a:t>
            </a:r>
          </a:p>
        </p:txBody>
      </p:sp>
    </p:spTree>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 xmlns:a16="http://schemas.microsoft.com/office/drawing/2014/main" id="{B98BCF7C-43A3-4CE1-8FCB-3F75E58BF2C1}"/>
              </a:ext>
            </a:extLst>
          </p:cNvPr>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013013" y="794957"/>
            <a:ext cx="1844196" cy="2608338"/>
          </a:xfrm>
          <a:prstGeom prst="rect">
            <a:avLst/>
          </a:prstGeom>
        </p:spPr>
      </p:pic>
      <p:sp>
        <p:nvSpPr>
          <p:cNvPr id="14342" name="TextBox 25"/>
          <p:cNvSpPr txBox="1">
            <a:spLocks noChangeArrowheads="1"/>
          </p:cNvSpPr>
          <p:nvPr/>
        </p:nvSpPr>
        <p:spPr bwMode="auto">
          <a:xfrm>
            <a:off x="1258888" y="339725"/>
            <a:ext cx="1944687" cy="404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20000"/>
              </a:lnSpc>
              <a:defRPr/>
            </a:pPr>
            <a:r>
              <a:rPr lang="zh-CN" altLang="en-US" sz="2400" dirty="0">
                <a:latin typeface="Arial"/>
                <a:ea typeface="Microsoft YaHei"/>
                <a:cs typeface="+mn-ea"/>
                <a:sym typeface="Arial"/>
              </a:rPr>
              <a:t>技术优势</a:t>
            </a:r>
          </a:p>
        </p:txBody>
      </p:sp>
      <p:sp>
        <p:nvSpPr>
          <p:cNvPr id="2" name="圆角矩形 1"/>
          <p:cNvSpPr/>
          <p:nvPr/>
        </p:nvSpPr>
        <p:spPr>
          <a:xfrm>
            <a:off x="357158" y="3395085"/>
            <a:ext cx="5040560" cy="1328056"/>
          </a:xfrm>
          <a:prstGeom prst="roundRect">
            <a:avLst/>
          </a:prstGeom>
          <a:solidFill>
            <a:srgbClr val="E8EAE9"/>
          </a:solidFill>
          <a:ln>
            <a:noFill/>
          </a:ln>
        </p:spPr>
        <p:style>
          <a:lnRef idx="1">
            <a:schemeClr val="accent6"/>
          </a:lnRef>
          <a:fillRef idx="2">
            <a:schemeClr val="accent6"/>
          </a:fillRef>
          <a:effectRef idx="1">
            <a:schemeClr val="accent6"/>
          </a:effectRef>
          <a:fontRef idx="minor">
            <a:schemeClr val="dk1"/>
          </a:fontRef>
        </p:style>
        <p:txBody>
          <a:bodyPr anchor="ctr"/>
          <a:lstStyle/>
          <a:p>
            <a:pPr eaLnBrk="1" hangingPunct="1">
              <a:lnSpc>
                <a:spcPct val="150000"/>
              </a:lnSpc>
              <a:defRPr/>
            </a:pPr>
            <a:r>
              <a:rPr lang="zh-CN" altLang="en-US" b="1" dirty="0">
                <a:latin typeface="微软雅黑" pitchFamily="34" charset="-122"/>
                <a:ea typeface="微软雅黑" pitchFamily="34" charset="-122"/>
                <a:cs typeface="+mn-ea"/>
                <a:sym typeface="Arial"/>
              </a:rPr>
              <a:t>核心技术：</a:t>
            </a:r>
            <a:endParaRPr lang="en-US" altLang="zh-CN" b="1" dirty="0">
              <a:latin typeface="微软雅黑" pitchFamily="34" charset="-122"/>
              <a:ea typeface="微软雅黑" pitchFamily="34" charset="-122"/>
              <a:cs typeface="+mn-ea"/>
              <a:sym typeface="Arial"/>
            </a:endParaRPr>
          </a:p>
          <a:p>
            <a:pPr eaLnBrk="1" hangingPunct="1">
              <a:lnSpc>
                <a:spcPct val="150000"/>
              </a:lnSpc>
              <a:defRPr/>
            </a:pPr>
            <a:r>
              <a:rPr lang="zh-CN" altLang="en-US" sz="1600" b="1" dirty="0">
                <a:latin typeface="微软雅黑" pitchFamily="34" charset="-122"/>
                <a:ea typeface="微软雅黑" pitchFamily="34" charset="-122"/>
                <a:cs typeface="+mn-ea"/>
                <a:sym typeface="Arial"/>
              </a:rPr>
              <a:t>微孔发泡、包覆共挤、界面增强等先进技术处于国际先进水平。</a:t>
            </a:r>
            <a:endParaRPr lang="en-US" altLang="zh-CN" sz="1600" b="1" dirty="0">
              <a:latin typeface="微软雅黑" pitchFamily="34" charset="-122"/>
              <a:ea typeface="微软雅黑" pitchFamily="34" charset="-122"/>
              <a:cs typeface="+mn-ea"/>
              <a:sym typeface="Arial"/>
            </a:endParaRPr>
          </a:p>
        </p:txBody>
      </p:sp>
      <p:sp>
        <p:nvSpPr>
          <p:cNvPr id="4" name="文本框 3">
            <a:extLst>
              <a:ext uri="{FF2B5EF4-FFF2-40B4-BE49-F238E27FC236}">
                <a16:creationId xmlns="" xmlns:a16="http://schemas.microsoft.com/office/drawing/2014/main" id="{266AF93A-380B-401C-9942-B409586C97AD}"/>
              </a:ext>
            </a:extLst>
          </p:cNvPr>
          <p:cNvSpPr txBox="1"/>
          <p:nvPr/>
        </p:nvSpPr>
        <p:spPr>
          <a:xfrm>
            <a:off x="2337911" y="1203598"/>
            <a:ext cx="3519973" cy="1615827"/>
          </a:xfrm>
          <a:prstGeom prst="rect">
            <a:avLst/>
          </a:prstGeom>
          <a:noFill/>
        </p:spPr>
        <p:txBody>
          <a:bodyPr wrap="square" lIns="0" tIns="0" rIns="0" bIns="0" rtlCol="0">
            <a:spAutoFit/>
          </a:bodyPr>
          <a:lstStyle/>
          <a:p>
            <a:pPr>
              <a:lnSpc>
                <a:spcPts val="2100"/>
              </a:lnSpc>
            </a:pPr>
            <a:r>
              <a:rPr lang="zh-CN" altLang="en-US" b="1" dirty="0">
                <a:latin typeface="微软雅黑" panose="020B0503020204020204" pitchFamily="34" charset="-122"/>
                <a:ea typeface="微软雅黑" panose="020B0503020204020204" pitchFamily="34" charset="-122"/>
              </a:rPr>
              <a:t>技术顾问：</a:t>
            </a:r>
            <a:endParaRPr lang="en-US" altLang="zh-CN" b="1" dirty="0">
              <a:latin typeface="微软雅黑" panose="020B0503020204020204" pitchFamily="34" charset="-122"/>
              <a:ea typeface="微软雅黑" panose="020B0503020204020204" pitchFamily="34" charset="-122"/>
            </a:endParaRPr>
          </a:p>
          <a:p>
            <a:pPr indent="457200">
              <a:lnSpc>
                <a:spcPts val="2100"/>
              </a:lnSpc>
            </a:pPr>
            <a:r>
              <a:rPr lang="zh-CN" altLang="en-US" sz="1600" dirty="0">
                <a:latin typeface="微软雅黑" panose="020B0503020204020204" pitchFamily="34" charset="-122"/>
                <a:ea typeface="微软雅黑" panose="020B0503020204020204" pitchFamily="34" charset="-122"/>
              </a:rPr>
              <a:t>蔡红珍，教授，山东理工大学农业工程与食品科学学院生物质高值化利用技术负责人，</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中国塑木</a:t>
            </a:r>
            <a:r>
              <a:rPr lang="en-US" altLang="zh-CN" sz="1600" dirty="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杂志编委会编委。 公司聘请蔡红珍教授为技术顾问，并签订技术入股协议，</a:t>
            </a:r>
            <a:r>
              <a:rPr lang="zh-CN" altLang="en-US" sz="1600" b="1" dirty="0">
                <a:solidFill>
                  <a:srgbClr val="FF0000"/>
                </a:solidFill>
                <a:latin typeface="微软雅黑" panose="020B0503020204020204" pitchFamily="34" charset="-122"/>
                <a:ea typeface="微软雅黑" panose="020B0503020204020204" pitchFamily="34" charset="-122"/>
              </a:rPr>
              <a:t>占股</a:t>
            </a:r>
            <a:r>
              <a:rPr lang="en-US" altLang="zh-CN" sz="1600" b="1" dirty="0">
                <a:solidFill>
                  <a:srgbClr val="FF0000"/>
                </a:solidFill>
                <a:latin typeface="微软雅黑" panose="020B0503020204020204" pitchFamily="34" charset="-122"/>
                <a:ea typeface="微软雅黑" panose="020B0503020204020204" pitchFamily="34" charset="-122"/>
              </a:rPr>
              <a:t>20%</a:t>
            </a:r>
            <a:r>
              <a:rPr lang="zh-CN" altLang="en-US" sz="1600" dirty="0">
                <a:latin typeface="微软雅黑" panose="020B0503020204020204" pitchFamily="34" charset="-122"/>
                <a:ea typeface="微软雅黑" panose="020B0503020204020204" pitchFamily="34" charset="-122"/>
              </a:rPr>
              <a:t>。</a:t>
            </a:r>
            <a:endParaRPr lang="zh-CN" altLang="en-US" sz="1600" b="1" dirty="0">
              <a:solidFill>
                <a:schemeClr val="accent6"/>
              </a:solidFill>
              <a:latin typeface="微软雅黑" pitchFamily="34" charset="-122"/>
              <a:ea typeface="微软雅黑" pitchFamily="34" charset="-122"/>
            </a:endParaRPr>
          </a:p>
        </p:txBody>
      </p:sp>
      <p:sp>
        <p:nvSpPr>
          <p:cNvPr id="10" name="矩形 9">
            <a:extLst>
              <a:ext uri="{FF2B5EF4-FFF2-40B4-BE49-F238E27FC236}">
                <a16:creationId xmlns="" xmlns:a16="http://schemas.microsoft.com/office/drawing/2014/main" id="{9BEE05A4-6D6B-4429-BF00-8AD049521221}"/>
              </a:ext>
            </a:extLst>
          </p:cNvPr>
          <p:cNvSpPr/>
          <p:nvPr/>
        </p:nvSpPr>
        <p:spPr>
          <a:xfrm>
            <a:off x="395536" y="814397"/>
            <a:ext cx="4824535" cy="78717"/>
          </a:xfrm>
          <a:prstGeom prst="rect">
            <a:avLst/>
          </a:prstGeom>
          <a:solidFill>
            <a:srgbClr val="0070C0">
              <a:alpha val="8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lnSpc>
                <a:spcPct val="120000"/>
              </a:lnSpc>
              <a:defRPr/>
            </a:pPr>
            <a:endParaRPr lang="zh-CN" altLang="en-US" dirty="0">
              <a:latin typeface="Arial"/>
              <a:ea typeface="Microsoft YaHei"/>
              <a:cs typeface="+mn-ea"/>
              <a:sym typeface="Arial"/>
            </a:endParaRPr>
          </a:p>
        </p:txBody>
      </p:sp>
      <p:pic>
        <p:nvPicPr>
          <p:cNvPr id="6" name="图片 5">
            <a:extLst>
              <a:ext uri="{FF2B5EF4-FFF2-40B4-BE49-F238E27FC236}">
                <a16:creationId xmlns="" xmlns:a16="http://schemas.microsoft.com/office/drawing/2014/main" id="{7B45AA3A-43CB-4D79-95F0-FFB270CF3340}"/>
              </a:ext>
            </a:extLst>
          </p:cNvPr>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321687" y="1203598"/>
            <a:ext cx="1936214" cy="1600216"/>
          </a:xfrm>
          <a:prstGeom prst="rect">
            <a:avLst/>
          </a:prstGeom>
        </p:spPr>
      </p:pic>
      <p:pic>
        <p:nvPicPr>
          <p:cNvPr id="9" name="图片 8">
            <a:extLst>
              <a:ext uri="{FF2B5EF4-FFF2-40B4-BE49-F238E27FC236}">
                <a16:creationId xmlns="" xmlns:a16="http://schemas.microsoft.com/office/drawing/2014/main" id="{FC66F921-53D7-42DE-B933-5DAAC31757EC}"/>
              </a:ext>
            </a:extLst>
          </p:cNvPr>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537305" y="814397"/>
            <a:ext cx="1844196" cy="2607965"/>
          </a:xfrm>
          <a:prstGeom prst="rect">
            <a:avLst/>
          </a:prstGeom>
        </p:spPr>
      </p:pic>
      <p:sp>
        <p:nvSpPr>
          <p:cNvPr id="14" name="文本框 13">
            <a:extLst>
              <a:ext uri="{FF2B5EF4-FFF2-40B4-BE49-F238E27FC236}">
                <a16:creationId xmlns="" xmlns:a16="http://schemas.microsoft.com/office/drawing/2014/main" id="{11E3E920-92F6-4A46-A302-CE58E27ADA4B}"/>
              </a:ext>
            </a:extLst>
          </p:cNvPr>
          <p:cNvSpPr txBox="1"/>
          <p:nvPr/>
        </p:nvSpPr>
        <p:spPr>
          <a:xfrm>
            <a:off x="6143636" y="3643320"/>
            <a:ext cx="2527016" cy="1815882"/>
          </a:xfrm>
          <a:prstGeom prst="rect">
            <a:avLst/>
          </a:prstGeom>
          <a:noFill/>
        </p:spPr>
        <p:txBody>
          <a:bodyPr wrap="square" lIns="0" tIns="0" rIns="0" bIns="0" rtlCol="0">
            <a:spAutoFit/>
          </a:bodyPr>
          <a:lstStyle/>
          <a:p>
            <a:pPr>
              <a:lnSpc>
                <a:spcPts val="2100"/>
              </a:lnSpc>
            </a:pPr>
            <a:r>
              <a:rPr lang="zh-CN" altLang="en-US" sz="1600" dirty="0">
                <a:latin typeface="微软雅黑" panose="020B0503020204020204" pitchFamily="34" charset="-122"/>
                <a:ea typeface="微软雅黑" panose="020B0503020204020204" pitchFamily="34" charset="-122"/>
              </a:rPr>
              <a:t>      已获得</a:t>
            </a:r>
            <a:r>
              <a:rPr lang="zh-CN" altLang="en-US" sz="1600" b="1" dirty="0">
                <a:solidFill>
                  <a:srgbClr val="FF0000"/>
                </a:solidFill>
                <a:latin typeface="微软雅黑" panose="020B0503020204020204" pitchFamily="34" charset="-122"/>
                <a:ea typeface="微软雅黑" panose="020B0503020204020204" pitchFamily="34" charset="-122"/>
              </a:rPr>
              <a:t>相关知识产权授权</a:t>
            </a:r>
            <a:r>
              <a:rPr lang="en-US" altLang="zh-CN" sz="2000" b="1" dirty="0">
                <a:solidFill>
                  <a:srgbClr val="FF0000"/>
                </a:solidFill>
                <a:latin typeface="微软雅黑" panose="020B0503020204020204" pitchFamily="34" charset="-122"/>
                <a:ea typeface="微软雅黑" panose="020B0503020204020204" pitchFamily="34" charset="-122"/>
              </a:rPr>
              <a:t>15</a:t>
            </a:r>
            <a:r>
              <a:rPr lang="zh-CN" altLang="en-US" sz="1600" b="1" dirty="0">
                <a:solidFill>
                  <a:srgbClr val="FF0000"/>
                </a:solidFill>
                <a:latin typeface="微软雅黑" panose="020B0503020204020204" pitchFamily="34" charset="-122"/>
                <a:ea typeface="微软雅黑" panose="020B0503020204020204" pitchFamily="34" charset="-122"/>
              </a:rPr>
              <a:t>项</a:t>
            </a:r>
            <a:r>
              <a:rPr lang="zh-CN" altLang="en-US" sz="1600" dirty="0">
                <a:latin typeface="微软雅黑" panose="020B0503020204020204" pitchFamily="34" charset="-122"/>
                <a:ea typeface="微软雅黑" panose="020B0503020204020204" pitchFamily="34" charset="-122"/>
              </a:rPr>
              <a:t>，行业一等奖</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项，省级奖励</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项，市级奖励</a:t>
            </a:r>
            <a:r>
              <a:rPr lang="en-US" altLang="zh-CN" sz="1600" dirty="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项等。</a:t>
            </a:r>
            <a:endParaRPr lang="en-US" altLang="zh-CN" sz="1600" dirty="0">
              <a:latin typeface="微软雅黑" panose="020B0503020204020204" pitchFamily="34" charset="-122"/>
              <a:ea typeface="微软雅黑" panose="020B0503020204020204" pitchFamily="34" charset="-122"/>
            </a:endParaRPr>
          </a:p>
          <a:p>
            <a:pPr>
              <a:lnSpc>
                <a:spcPct val="150000"/>
              </a:lnSpc>
            </a:pPr>
            <a:r>
              <a:rPr lang="zh-CN" altLang="en-US" sz="1600" dirty="0">
                <a:latin typeface="微软雅黑" panose="020B0503020204020204" pitchFamily="34" charset="-122"/>
                <a:ea typeface="微软雅黑" panose="020B0503020204020204" pitchFamily="34" charset="-122"/>
              </a:rPr>
              <a:t/>
            </a:r>
            <a:br>
              <a:rPr lang="zh-CN" altLang="en-US" sz="1600" dirty="0">
                <a:latin typeface="微软雅黑" panose="020B0503020204020204" pitchFamily="34" charset="-122"/>
                <a:ea typeface="微软雅黑" panose="020B0503020204020204" pitchFamily="34" charset="-122"/>
              </a:rPr>
            </a:br>
            <a:endParaRPr lang="zh-CN" altLang="en-US" sz="1600" dirty="0">
              <a:latin typeface="微软雅黑" panose="020B0503020204020204" pitchFamily="34" charset="-122"/>
              <a:ea typeface="微软雅黑" panose="020B0503020204020204" pitchFamily="34" charset="-122"/>
            </a:endParaRPr>
          </a:p>
        </p:txBody>
      </p:sp>
      <p:pic>
        <p:nvPicPr>
          <p:cNvPr id="7" name="图片 6">
            <a:extLst>
              <a:ext uri="{FF2B5EF4-FFF2-40B4-BE49-F238E27FC236}">
                <a16:creationId xmlns="" xmlns:a16="http://schemas.microsoft.com/office/drawing/2014/main" id="{C0102B3C-0424-4604-9DE7-D18EAB275E74}"/>
              </a:ext>
            </a:extLst>
          </p:cNvPr>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7085522" y="787609"/>
            <a:ext cx="1844196" cy="2608366"/>
          </a:xfrm>
          <a:prstGeom prst="rect">
            <a:avLst/>
          </a:prstGeom>
        </p:spPr>
      </p:pic>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1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RESOURCE_PATHS_HASH_PRESENTER" val="1e23aa3dfefa2dda7d344b154acf39862a589a"/>
  <p:tag name="ISPRING_PLAYERS_CUSTOMIZATION" val="UEsDBBQAAgAIAImQhEf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iZCER6uvADQSAwAAYQsAACcAAAB1bml2ZXJzYWwvZmxhc2hfcHVibGlzaGluZ19zZXR0aW5ncy54bWzVVt1SGjEUvucpMul4KYsWq2V2cTr8TB0VGKFVr5ywCWzGbLJNsiBe9Wn6YH2SnmwEYbTOqnWmDheQk3O+8/+R8PAmFWjGtOFKRninWsOIyVhRLqcR/jbqbh9gZCyRlAglWYSlwuiwWQmzfCy4SYbMWlA1CGCkaWQ2wom1WSMI5vN5lZtMu1slcgv4phqrNMg0M0xapoNMkAV82UXGDG5WKgiFXnSqaC4Y4hRCkNxFR0RXEJPgwKuNSXw91SqXtKWE0khPxxH+UGu5z1LHQ7V5yqRLzjRB6MS2QSjlLh4ihvyWoYTxaQKB79cxmnNqkwjv1h0KaAcPUQpsnwNxKC0FyUh7B58ySyixxB+9P8turFkKvIguJEl5PIIb5PKPcHt09fVy0Dk7OeodX436/ZPR0cAHUdgEmzhhsOkohIBUrmO28hMSa0mcQNxgMyHCsDBYFy3VJkpuBOfOaKwE1L6wgnlIx4z2SMrWujG85rILmjsYTSARsYjwF82JwIhbIni8Mjb52Fhui/531zURYMGcMXQ6xPfufXXihGjD1sNa3hhX87h5rnJB0ULlSPBrhqxCkH+ewq+EofXmoIlWaSGF8bHICA4eZ5zNGT0sanoH+DdHl+AizcESJjcTzHoPP3J+i8ZsojTgMjKDGQc5Nx6/+izgjBhzD0qWMW4NT47anaujXrtzseUSJHRGZPxMcGg4SzP7FvgEcpcKXAihoJprEFCZmOSGFf2hnBZqZdIs7Tshs6LprpEFKLSbQzweEy5iGE0uc1YWMCYSKSkWiMSwQsaN0Iyr3IDED4uHNi8K0JsiLotQp7BB4ExTpsug1XZ2P9b3Pu0ffG5Ug98/f20/aXRHKwNBnDfPK60niWVFLg93LgwcFzxODVbn/yczDM4638vUtde5GJXqZmdYCq5fRqt/XEbrzFPZYI3GypidEy2BiN6Fag84c+oJGlhT8JRbRv/lOrxgpF/1b+f34W1G+g1zfs0av5uU/Wn1cNp4KYXBo085d5NyyVMohGPv1fuvuVevwdvr0atKBdA2n8XNyh9QSwMEFAACAAgAiZCER+ShKwC+AgAAVQoAACEAAAB1bml2ZXJzYWwvZmxhc2hfc2tpbl9zZXR0aW5ncy54bWyVVsFu2zAMve8rguxeZ+u6boAaIE1ToEC3FmvRu2wzthBZMiQ5Xf5+oizXUhInXogCEfkeSVEkU6I3TMw/TSYkk1yqFzCGiUKjptNNWH4zTRtjpLjIpDAgzIWQqqJ8Ov987z4kcchzLLkFNZazphn0YWazy/vFbAzFx7i6RhkiZLKqqdg9ykJepDTbFEo2Ij+bWrmrQXEmNpjRz+vlajAAZ9o8GKiinFY/UMZRagVaA6b0fYVylsVpCryLNHOfkZw+1Onb79G2TDPjaIsvKEO0mhYQF3m2RBnGC+s9fpVrlNMEA3+NhV5+RRmEcroDFTtfXKEMMmTd1P/TI7WSBRY05px+xA8OlzS342cJdzOUswS8EAY6+wq+PN/uUAKQ/xrOPcFxVZI/Y133FgI+esphblQDJOlOrU2X8v2pMXY+YL6mXFtAqOpBzzbpZ9rozk2s63F/4J2JPPTlNT3kTfKmgmWbcOAu1vf45fLW7YrQ6YcuyFDB1iuDFHtlj/xt63qADJQ98oWzHJ4E3x1msG9qSd0j31L/nKfrb60gqD3m3tqdOitGesTR1UGqXtFhKpnDXGM6r6wCfDeSOF2bUnKQExF0ywpqmBS/EJfu3GU0SfYMvteOdxYxzHA41nAuR7umw3K5c9yP3ho3ZPuz0F+uPU+M3eI3U2oMzcrK/izp6cTz7JjYwkyT4wzckxYO6kGsZcBxsYdIFVUbUK9S8rFhhDSgx7qX7XANwUkS1IAkx6tMvJNj5RdNlYJa2VdjoLsqx8oWWLKi5PbPvDF4h3yPMWBtqaa0/gRlH30ZKHwTAFVZ2XVte2gtVcMN47CFbvgDhbvy0N2Itl061HAL8whrE7ac14zqSb8r+l6Jd0igP4J/s2lFjvcsI9re0FS7m0WT363hPpdoMXfrDJsv3GTu7HspcmzthxW0Svx38h9QSwMEFAACAAgAiZCER9XqJ9PnAgAAcgoAACYAAAB1bml2ZXJzYWwvaHRtbF9wdWJsaXNoaW5nX3NldHRpbmdzLnhtbNVWzU4bMRC+5yksVxzJAqWFok1QRYKIoElE0gInNFk7WQuvvbW9CeHUp+mD9Uk6XhNIBEULgqpVDonHM9988xvH+9eZJFNurNCqQTfrG5RwlWgm1KRBvw4P13cpsQ4UA6kVb1ClKdlv1uK8GElh0wF3DlUtQRhl93LXoKlz+V4UzWazurC58bdaFg7xbT3RWZQbbrly3ES5hDl+uXnOLW3WaoTEQfRFs0JyIhhSUMKzA3nkMkmjoDWC5GpidKHYgZbaEDMZNei7jQP/WegEpJbIuPKx2SYKvdjtAWPC0wE5EDecpFxMUuS9s03JTDCXNujWtkdB7eghSokdQgCPcqAxFuVu4TPugIGDcAz+HL92diEIIjZXkIlkiDfEh9+greHl0UW/fXrS6R5fDnu9k2GnH0iUNtEqThytOoqRkC5Mwu/8xOAcJCnyRpsxSMvjaFm0UBtrtULOn8lIS0x9aUXJGJnKeYN+NgIkJcKBFMndrQMz4e5QSIzB227Wx8rRe8AQb5KCsXzZ0eLG+iwmzTNdSEbmuiBSXHHiNMGIigx/pZwsp5uMjc5KqQTriJWCcTIVfMbZfpmlW8A/ObpAF1mBltiKueQuePheiBsy4mNtEJfDFJsW5cIG/PqzgHOw9h4UFhzXBiedVvuy0221z9d8gMCmoJJngmMJeZa7t8AHjF1pdCGlxmwuQWBmEigsL+vDBCvVqoRZ2XcK07LovpAlKJZbIJ+AiRcJtpZQBa8KmIAiWsk5gQSHwvoWmgpdWJSEZgnQ9kUEgykRqqQ6wQWFzgzjpgraxubW++0PH3d2P+3Vo18/fq4/aXS7KPoSvLewKQ6eXBV36+LhzMWRn9DHh92Z4m/Nev+0/a1Kprrt82Gl+rQHleB6VbR6x1W0TsNy6i8tpipmZ2AUrpb/QrWLW3ASVi7uQSky4Th7zQZ/QZM+/Y8UWviVmvQNo3hy1P7dIMLp7gGy8uKIo0efRDWUr74Tm7XfUEsDBBQAAgAIAImQhEcAu+QqngEAAB8GAAAfAAAAdW5pdmVyc2FsL2h0bWxfc2tpbl9zZXR0aW5ncy5qc42UTW/CMAyG7/wKlF0n1I0xtt0QH9IkDpPGbdohLaZUpEmVhI4O8d9XlwFN6o7FF/Ly5HXsKt53uuViEeu+dPfV72r/5u4rDVCzegu3ri5a9BR1ZkSyhEWSgkgkMA/JT0fP8uFCUMZMVqZh8Y62pubHFP6z4sLU8Yyw0IRmqMM5AX4R2o46/H0WO7W6jjXVGh1urVWyFylpQdqeVDrlFcNuZtWql+jBKgd9BV3xCBzTIOjPRkEbeXEcDDHqXKTSjMtirmLVC3m0ibXaymVb/nWRgS4/+eY37fNwPHXsRGLsq4XUTzx9wmgnMw3GwG/exykGCQsegqj5BtX6A3WMmwV5dJ6YxJ7o0R1Gnc54DI0uBWMMF5OlV6ObQ4wmZ2Fnj0T/HsMhBC9AN6xGAwwHVNk2+8cHzLSKsSMNtNnzMyoUXyYyPnKTAIPk8LJo29a9S6EPEwzmPCHlPaE19fzSttnhg4YArTOWTnmNl3dO2QlKlEQORWjUtMrpOWL9OYL7jy7j1vJonZbjoRyOZRu43oBeKCXK239eu6efq3P4AVBLAwQUAAIACACJkIRHGtrqO6oAAAAfAQAAGgAAAHVuaXZlcnNhbC9pMThuX3ByZXNldHMueG1snY8xD8IgEIV3fgW5XbBb0wDdTNwcdDYVUUno0XDU+vOF1Bhnh0vuXd73Xk71rzHwp0vkI2poxBa4QxuvHu8aTsfdpgVOecDrECI6DRiB94Yp37R4SI5cJl4ikDQ8cp46KZdlEZ6mVBIohjmXYBI2jrLMGFFWUk4rCivb+b/ozw0MY5yry+xD3qMpe1GrhVOyGipzdig83iLIalDy667KzpRLRRFK/jxm2BtQSwMEFAACAAgAiZCER7DtXVduAAAAdgAAABwAAAB1bml2ZXJzYWwvbG9jYWxfc2V0dGluZ3MueG1sDcw9DsIwDEDhvaewvJefjaFpNzYQEuUAVmNQJMdGiYXg9nh7w6c3Ld8q8OHWi2nC4+6AwLpZLvpK+FjP4wmhO2kmMeWEagjLPExiG8md3QN2eAv9uK1cI5yvVEPeGndWJ48zjHCJ57Nwxv08/AFQSwMEFAACAAgAA3TL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iZCER1xY5FeMAgAAagcAACkAAAB1bml2ZXJzYWwvc2tpbl9jdXN0b21pemF0aW9uX3NldHRpbmdzLnhtbJVVS27bMBDd9xSEDxCTIvUDHAP6UIWBIg2aAF3TMuMKkUmDpNOk0AV6hqKLZtEDdJlNT9M2xyhp1x+5iuNoVuS8N8N5HA0H+roS2UIbOas+MVNJccGNqcRUD18BMChlLdW54pqb5UZ7Cwg246e9Pw/3j59/PP788uvh+++v33pAGyYmTE1Oe1es1ry3Yq65oLKO8cIYKU5KKQwX5kRINWN1D9ywemEjFsuv13+eKG+4egHtipV8P1m4/J5ltTL5obNOTilncybu3sipPBmz8nqq5EJMjjnjh7s5V3UlrjfgOMxod5a60mZk+KzjbDRydgRrbi9R8+3RAursMLFmY16388FjGPu5Dsiwx7ypdGV2mAly1smcsynv0hw+gRY2fAc8gTCEhziG35oNGnvOutE1u+PqBSeS88X8hU0zV3LqtO2iHbjQDa2WbGJ/9w0nh84Oc1xdLt0xd9LSiuTO1rhBf2eWLMdNf3/erAK9r8REfhyJK/mPuB4wmfPqIQQrgUAUJlEe2RVJiQdCQj0agZz6mfXFOI9xZn25h7JBfy/EKq7ipR0q3VEH/Zb3f8JIaK7MSEz47RC30buudgWvlZXf4vQwIM6addZmKRUBBNlJQxsvwRgHIPNzlMMmDOMwQYBC4kPcpJFrQYB8H8VBg0LPx3ZVxIGNQmgcABIS4uWNRz3LBkmS5l7WhDhGKLHZaBRnTVGktucBQgiTvPEDXKQQWDS2MRIcOQFxjlMcNEmaoAiDIivSgjQ0p0Hmg8ijAYQNSVMM4VbcbXW7cm13jy5nLeczATuvoNO77bZ2cw3KhVIWfMlntssNB2Om+cj28fk7ekHPLpPL0duzVQNbqHs210htN23lTz6nfwFQSwMEFAACAAgAirpzR4LIvt4RCgAA+B4AABcAAAB1bml2ZXJzYWwvdW5pdmVyc2FsLnBuZ+2Z/1cTVxbA466rri62rlJKSonttrD9ItTlS5BvU79W241UKUUpIbSoqabyJWkaAkmm1SrLQYguW1GIyWlpQUtJuiKFaCBWCiNFJkspDEhMhECmEEkIaRJCmJmdwGnds7/sH7D5Yc7MvZ87b+57775735lX+vreVwJWU1dTKJSAPbt37KdQljMolN9yV60gNVUbYhDytoy3/5VtFCUcMkkKy9lbGVsplH9K1yy8/TtS/n3+7oM8CmVth+9aBuVdPkShhJbv2bH1jcKs6XvA7cMjbytGR66kstNjnz+T+jj99IZlQSde3v945vIfVgX+JewUk7l99dsvPXYre/npjS+t6Mne0PzqurGwU6+mrfho/+XAp099f/mNBPv1QwlvlQhwURQPSjfaDs7k6zTogyhjFqp/p3EYFdHaWstp+ExJZPvsJyrN3FiQdq5Umjy/inTv/vB118uw5PZwkFoKGqI9cyapI5vUfxjIBsepiveqRd4RI7zyN6Tqqy3eZ0jFwng40L2S4lPMH9KOi47UW5eTwgFnt6Q7qH3mlGY9KWUPECORkwnLyMeuw4u4ap1Pzdzla5sf7AODfuAHfuAHfuAHfuAHfuAHfuAHfuAHfuAHfuAHfvD/AIZcLMDdt8b3U1FyjuH7gfhhdr8PbByK9lmtimX42In/iWberAkDCY+uba4hEreWqUDPa5H4AynxU2e6dj5Nfv/O8MUbUSXsCE4F+e7c+3rkWvMR7+ECCW56gsCNyUePC0OLK9QVKhT3KVN4x7FxRqXW+4lOO9cPeOLAA3LrnYmL/dUc8mMGlRZrZonPE3Pg4HlUPyWzwTlyUzWuqcvj4ilO34sLmLGHdrZFYL5mppLeudGFk04efu071gJEnEXFgtBUKHkl2iw2Bj2bKOz/Li3MZvylcanDXg4QHcDtmGHeflSSDiWGozESBW1AOFu3B3tdc+MXs7ag5seKc6f0tqkLqFkzyLfmddR1s3f0xpDYZhUhOxs75LXxxI14s1rYbxMI18cykv90TEn2v5CO1lJ1nuK/hg6E6Ac26/o8F/ZeIlKHoz1nLqtXUCj37yWikcmbYlYK+Hd4fEkjt/fb1KFf4bTYIZAkICzdwd4O5pMOGebMw47AHTXzQWQDgy3tzrFio9cQjo/S8NFOeru9nNVK/GyTuG9o/6XMgXOkljmuFYBYLTYdT20FWlSoFxa0O36A9ESmFWorX+oe7BloKiOH2TymrBDCcPF9piTAvvJetMdM13rG6gFssozKTh0v0gcDuF0Kjg41bS7oEurtXxb8V9seHYiPcVjejGQzjlKRHMObiwOUhzIlbTMm4O80N3gIXChZ4G2+eTBdHmOzyNE4YiOYBKnFgDlOx7cWDxe50o5FWKcuIFuAni1Q8Q1Jl2XbKYR5KN9s00s0B0YTbZPsTRLA3Ddyp3OC2W4cP5lbnVmzFtWyt+n2KAh5gfHrOFOiWfLg4udRoeFTU6jWLcGYkTVDFpznTTRTgblvH5nd7ETdVxaDpT7BeHifRUl3Xi04HqJHzkpNrwDzfRwFmmGT82eC3aAGUJYFZLm6S9OveFobcrJQqtvpNFGxjEgkzq0I+CLKyiGaPuJ2xdBUVCkHry8asdE92TVh0soCN2YDiUqv8slvokJp7k9jGXChqM9ywd249GVPjXHOmclL6gx2x0wOv6hu4QQIWSXygAoF9oCt+JnTZDrjdSTGE++CXdjzFbwHwWzTOD5ET+Nx0yENHAN7mNMF5XiYZcJygWcg2d3oIn3IdbM7jeeOhYtrzeNpyUN13T2x9AqIrg+WVjrmTiS6ILQt62sIAgxgLgsknKfbDDJp5LwThexzTe1L4SA3ixe+kWWgzHRQNiLlDPXwt95sXptkSrN0WqbKvCu6m7em0kaE62PCyYi16CE+LOX8DDkdPZmOwiS8YK2UIzFCGV6rhn5sb1ZnXTdwr53AEMcl+hS22Z0DgzaYePzX0EhJtTTWx5tetOoy7K2x2+FP1qE4OQ6DJ5H4WftmxPFjq4qlakhV2rarYwNDgauOumN7F6PDJLN4hmHPpRe2K5sdzeZkNxKH4ZnIrr5g9wvpVqvjLbe2rLoy3TcVSO4wlrA9AnFXL7wGJqJFFZby/LaDDyfiinMwte29TNY7RY1PqQKkUTB1VqToxmrD0gFO9w1v2jPIkR6Pzdkny6Brr1RXkmucD8cBbr4BTWR9c5QL6Ez2p096IS6Mub0RiNFx1Wvc2dvdIPqaUWnpBEx4+S32LSX9bnPlB+Vek1IKZ0benugfilbjovJ4s7hhcZ0f9eXPPyOZKQVd2KuVEH/CRJ3NqErOfVRmv36K4E90Du9ujYgtXAiIStm3FADBiDCT44Bi3DXKKt3pnmAk+SbmzYxAFtpzrfKpxcGfOHm8OgRZezcYHZdySiZx83VDPvuPKuhSQWgx2O7NUdEtE/FmTZ8KjVNq0euEXiLqoCFPjJ5pYEJ6hY1rvC98YvHsLbEX9NCJeJ97jd6p9trBs0h4YChYDDfIUa72nQm9EtL8MjKtsEnyxe3glOFodfJhbuOnujids1WOXyPDfykof6rrLvjgnHW9aNf0i8yap5C4vJtQ3o9J8OeKUg3L8L6s91w/jUnOGoa6hB/B016ejH6Lf2cgyyUr8ZWfD3WnfQVHbS1KZcv4WfcEP9Z1Y/2ByK5bwWzM2yoRiayW1ZVRyhjLyJdLK/aMVyfCPtBHhdIZVrRwi2UiCmBHVHCOg5fcB20snVhErQlDk/Y57PE0Uf/Hb/ICKJSb/RiGAu6xFGLclFncVtp0ABww78Q6vAWxy/ZqY1Ph6So1TRC7TpkVtCZxZy9EpuZ4FC2SSR2TZ/pVa1ZlCc59e7GS57V/VmoRWml7yGXJpJ+NQNvyDevJTJHTPx712WLwtTjoWrtF7SqyLmY91KoCLXRehOFjRqXub0vZ2cAS2wU8zCkbSPTVj2EWjtsmEjXP1YQp1i3OjqZmqYQN8dJ4+WQJS0dbJjTTEDfiP2oQ6H5BAdaTqelw6pIN6OVoq3kzGx7aCNCETceedIUMeIy+MkUH0RbHguL7h2UO8uSWZZQl0flWX6lyKI05XDdZf7/oqU7+R1T9kisAi5it4jJcmTLbzGVHe4L0So6izEFFhNrG8Lzqrx7A4t02XtAfyJ679FrjOGPwvE7IALNGHpqIS+H66f7CfaRL76I9WxWmahcDOa/jM0B4UiyyW2pJoxB0pdBaFSNexV4LlAcFkq1VFedy7tYrNyE64jnDscWty31101Hfieqj71X79i7La8J8t9FawqVqPytYPFqN9z5LExOA+Fnb4saJ73oteR4gLCXCcFK8+WUTa7avDKQScwoAXjqL3eJ9hi26epTb9QgxxvG8/OsRLqEhdQROI7BOYkHAunPSZy1vaKJxXTtxotA+Rvwmy7WR+x3CU/vInp17dyi3ZZ/4N1BLAwQUAAIACACKunNH0iigUkoAAABrAAAAGwAAAHVuaXZlcnNhbC91bml2ZXJzYWwucG5nLnhtbLOxr8jNUShLLSrOzM+zVTLUM1Cyt+PlsikoSi3LTC1XqACKGekZQICSQiUqtzwzpSQDKGRgbo4QzEjNTM8osVWyMLCAC+oDzQQAUEsBAgAAFAACAAgAiZCER+lu22TkAwAAdA4AAB0AAAAAAAAAAQAAAAAAAAAAAHVuaXZlcnNhbC9jb21tb25fbWVzc2FnZXMubG5nUEsBAgAAFAACAAgAiZCER6uvADQSAwAAYQsAACcAAAAAAAAAAQAAAAAAHwQAAHVuaXZlcnNhbC9mbGFzaF9wdWJsaXNoaW5nX3NldHRpbmdzLnhtbFBLAQIAABQAAgAIAImQhEfkoSsAvgIAAFUKAAAhAAAAAAAAAAEAAAAAAHYHAAB1bml2ZXJzYWwvZmxhc2hfc2tpbl9zZXR0aW5ncy54bWxQSwECAAAUAAIACACJkIRH1eon0+cCAAByCgAAJgAAAAAAAAABAAAAAABzCgAAdW5pdmVyc2FsL2h0bWxfcHVibGlzaGluZ19zZXR0aW5ncy54bWxQSwECAAAUAAIACACJkIRHALvkKp4BAAAfBgAAHwAAAAAAAAABAAAAAACeDQAAdW5pdmVyc2FsL2h0bWxfc2tpbl9zZXR0aW5ncy5qc1BLAQIAABQAAgAIAImQhEca2uo7qgAAAB8BAAAaAAAAAAAAAAEAAAAAAHkPAAB1bml2ZXJzYWwvaTE4bl9wcmVzZXRzLnhtbFBLAQIAABQAAgAIAImQhEew7V1XbgAAAHYAAAAcAAAAAAAAAAEAAAAAAFsQAAB1bml2ZXJzYWwvbG9jYWxfc2V0dGluZ3MueG1sUEsBAgAAFAACAAgAA3TLRM6CCTfsAgAAiAgAABQAAAAAAAAAAQAAAAAAAxEAAHVuaXZlcnNhbC9wbGF5ZXIueG1sUEsBAgAAFAACAAgAiZCER1xY5FeMAgAAagcAACkAAAAAAAAAAQAAAAAAIRQAAHVuaXZlcnNhbC9za2luX2N1c3RvbWl6YXRpb25fc2V0dGluZ3MueG1sUEsBAgAAFAACAAgAirpzR4LIvt4RCgAA+B4AABcAAAAAAAAAAAAAAAAA9BYAAHVuaXZlcnNhbC91bml2ZXJzYWwucG5nUEsBAgAAFAACAAgAirpzR9IooFJKAAAAawAAABsAAAAAAAAAAQAAAAAAOiEAAHVuaXZlcnNhbC91bml2ZXJzYWwucG5nLnhtbFBLBQYAAAAACwALAEkDAAC9IQAAAAA="/>
  <p:tag name="ISPRING_ULTRA_SCORM_COURSE_ID" val="19D12169-10B6-4984-8CE8-8968B0B22BA0"/>
  <p:tag name="ISPRING_SCORM_RATE_SLIDES" val="1"/>
  <p:tag name="ISPRING_SCORM_RATE_QUIZZES" val="0"/>
  <p:tag name="ISPRING_SCORM_PASSING_SCORE" val="100.0000000000"/>
  <p:tag name="ISPRINGONLINEFOLDERID" val="0"/>
  <p:tag name="ISPRINGONLINEFOLDERPATH" val="Content List"/>
  <p:tag name="ISPRINGCLOUDFOLDERID" val="0"/>
  <p:tag name="ISPRINGCLOUDFOLDERPATH" val="Content List"/>
  <p:tag name="ISPRING_PRESENTATION_TITLE" val="1"/>
  <p:tag name="ISPRING_SCORM_ENDPOINT" val="&lt;endpoint&gt;&lt;enable&gt;0&lt;/enable&gt;&lt;lrs&gt;http://&lt;/lrs&gt;&lt;auth&gt;0&lt;/auth&gt;&lt;login&gt;&lt;/login&gt;&lt;password&gt;&lt;/password&gt;&lt;key&gt;&lt;/key&gt;&lt;name&gt;&lt;/name&gt;&lt;email&gt;&lt;/email&gt;&lt;/endpoint&gt;&#10;"/>
  <p:tag name="ISLIDE.GUIDESSETTING" val="{&quot;Id&quot;:&quot;GuidesStyle_None&quot;,&quot;Name&quot;:&quot;无&quot;,&quot;HeaderHeight&quot;:0.0,&quot;FooterHeight&quot;:0.0,&quot;SideMargin&quot;:0.0,&quot;TopMargin&quot;:0.0,&quot;BottomMargin&quot;:0.0,&quot;IntervalMargin&quot;:0.0,&quot;SettingType&quot;:&quot;System&quot;}"/>
</p:tagLst>
</file>

<file path=ppt/theme/theme1.xml><?xml version="1.0" encoding="utf-8"?>
<a:theme xmlns:a="http://schemas.openxmlformats.org/drawingml/2006/main" name="Office 主题​​">
  <a:themeElements>
    <a:clrScheme name="自定义 22">
      <a:dk1>
        <a:sysClr val="windowText" lastClr="000000"/>
      </a:dk1>
      <a:lt1>
        <a:sysClr val="window" lastClr="FFFFFF"/>
      </a:lt1>
      <a:dk2>
        <a:srgbClr val="7F7F7F"/>
      </a:dk2>
      <a:lt2>
        <a:srgbClr val="7F7F7F"/>
      </a:lt2>
      <a:accent1>
        <a:srgbClr val="0070C0"/>
      </a:accent1>
      <a:accent2>
        <a:srgbClr val="00B0F0"/>
      </a:accent2>
      <a:accent3>
        <a:srgbClr val="0070C0"/>
      </a:accent3>
      <a:accent4>
        <a:srgbClr val="00B0F0"/>
      </a:accent4>
      <a:accent5>
        <a:srgbClr val="0070C0"/>
      </a:accent5>
      <a:accent6>
        <a:srgbClr val="00B0F0"/>
      </a:accent6>
      <a:hlink>
        <a:srgbClr val="FFFFFF"/>
      </a:hlink>
      <a:folHlink>
        <a:srgbClr val="FFFFFF"/>
      </a:folHlink>
    </a:clrScheme>
    <a:fontScheme name="uxrj5ajb">
      <a:majorFont>
        <a:latin typeface="+mn-lt"/>
        <a:ea typeface="+mn-ea"/>
        <a:cs typeface=""/>
      </a:majorFont>
      <a:minorFont>
        <a:latin typeface="+mn-lt"/>
        <a:ea typeface="+mn-e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17864</TotalTime>
  <Words>1233</Words>
  <Application>Microsoft Office PowerPoint</Application>
  <PresentationFormat>全屏显示(16:9)</PresentationFormat>
  <Paragraphs>175</Paragraphs>
  <Slides>22</Slides>
  <Notes>22</Notes>
  <HiddenSlides>0</HiddenSlides>
  <MMClips>1</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dc:title>
  <dc:creator>kingpub</dc:creator>
  <cp:keywords>plus206</cp:keywords>
  <cp:lastModifiedBy>卢卢</cp:lastModifiedBy>
  <cp:revision>1529</cp:revision>
  <dcterms:created xsi:type="dcterms:W3CDTF">2015-04-24T01:01:13Z</dcterms:created>
  <dcterms:modified xsi:type="dcterms:W3CDTF">2018-08-24T02:52:54Z</dcterms:modified>
  <cp:category>plus206</cp:category>
</cp:coreProperties>
</file>