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30" r:id="rId2"/>
    <p:sldId id="346" r:id="rId3"/>
    <p:sldId id="351" r:id="rId4"/>
    <p:sldId id="349" r:id="rId5"/>
    <p:sldId id="396" r:id="rId6"/>
    <p:sldId id="399" r:id="rId7"/>
    <p:sldId id="403" r:id="rId8"/>
    <p:sldId id="397" r:id="rId9"/>
    <p:sldId id="398" r:id="rId10"/>
    <p:sldId id="400" r:id="rId11"/>
    <p:sldId id="401" r:id="rId12"/>
    <p:sldId id="402" r:id="rId13"/>
  </p:sldIdLst>
  <p:sldSz cx="12198350" cy="6859588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微软雅黑" pitchFamily="34" charset="-122"/>
      <p:regular r:id="rId19"/>
      <p:bold r:id="rId20"/>
    </p:embeddedFont>
    <p:embeddedFont>
      <p:font typeface="黑体" pitchFamily="49" charset="-122"/>
      <p:regular r:id="rId21"/>
    </p:embeddedFont>
    <p:embeddedFont>
      <p:font typeface="Arial Black" pitchFamily="34" charset="0"/>
      <p:bold r:id="rId22"/>
    </p:embeddedFont>
  </p:embeddedFont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DA7576"/>
    <a:srgbClr val="FFFFCC"/>
    <a:srgbClr val="B7DEE8"/>
    <a:srgbClr val="F4C7C7"/>
    <a:srgbClr val="DEE7D1"/>
    <a:srgbClr val="91C5E6"/>
    <a:srgbClr val="FFD347"/>
    <a:srgbClr val="005DA2"/>
    <a:srgbClr val="0071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30" autoAdjust="0"/>
    <p:restoredTop sz="93383" autoAdjust="0"/>
  </p:normalViewPr>
  <p:slideViewPr>
    <p:cSldViewPr>
      <p:cViewPr varScale="1">
        <p:scale>
          <a:sx n="104" d="100"/>
          <a:sy n="104" d="100"/>
        </p:scale>
        <p:origin x="-90" y="-13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0486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3971" name="备注占位符 104866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3972" name="TextBox 104866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buFont typeface="Arial" pitchFamily="34" charset="0"/>
              <a:buChar char="•"/>
            </a:pPr>
            <a:fld id="{EA0F9332-4F0C-4C67-9960-8D38D5C6F9C2}" type="slidenum">
              <a:rPr lang="en-US" altLang="en-US"/>
              <a:pPr algn="r" eaLnBrk="1" hangingPunct="1">
                <a:buFont typeface="Arial" pitchFamily="34" charset="0"/>
                <a:buChar char="•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289"/>
            <a:ext cx="12198350" cy="68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048638"/>
          <p:cNvSpPr>
            <a:spLocks noGrp="1"/>
          </p:cNvSpPr>
          <p:nvPr>
            <p:ph type="dt" sz="half" idx="10"/>
          </p:nvPr>
        </p:nvSpPr>
        <p:spPr>
          <a:xfrm>
            <a:off x="609917" y="6364173"/>
            <a:ext cx="2846282" cy="3662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页脚占位符 1048639"/>
          <p:cNvSpPr>
            <a:spLocks noGrp="1"/>
          </p:cNvSpPr>
          <p:nvPr>
            <p:ph type="ftr" sz="quarter" idx="11"/>
          </p:nvPr>
        </p:nvSpPr>
        <p:spPr>
          <a:xfrm>
            <a:off x="4116943" y="6364173"/>
            <a:ext cx="3862811" cy="366269"/>
          </a:xfrm>
          <a:prstGeom prst="rect">
            <a:avLst/>
          </a:prstGeom>
        </p:spPr>
        <p:txBody>
          <a:bodyPr lIns="102193" tIns="51097" rIns="102193" bIns="51097"/>
          <a:lstStyle>
            <a:lvl1pPr>
              <a:defRPr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1048640"/>
          <p:cNvSpPr>
            <a:spLocks noGrp="1"/>
          </p:cNvSpPr>
          <p:nvPr>
            <p:ph type="sldNum" sz="quarter" idx="12"/>
          </p:nvPr>
        </p:nvSpPr>
        <p:spPr>
          <a:xfrm>
            <a:off x="9269477" y="6353589"/>
            <a:ext cx="1850930" cy="376854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/>
            </a:lvl1pPr>
          </a:lstStyle>
          <a:p>
            <a:fld id="{2AF35B37-0864-40ED-ABA3-1B057C53404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76808" y="117426"/>
            <a:ext cx="1701887" cy="677151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en-US" altLang="zh-CN" sz="3600" b="1" spc="-150" dirty="0">
                <a:solidFill>
                  <a:srgbClr val="005DA2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rgbClr val="005DA2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774" cy="6859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774" cy="685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200428"/>
            <a:ext cx="5387605" cy="3394861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8" y="1200428"/>
            <a:ext cx="5387605" cy="3394861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5469"/>
            <a:ext cx="5389723" cy="639911"/>
          </a:xfrm>
          <a:prstGeom prst="rect">
            <a:avLst/>
          </a:prstGeom>
        </p:spPr>
        <p:txBody>
          <a:bodyPr lIns="121963" tIns="60981" rIns="121963" bIns="60981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5378"/>
            <a:ext cx="5389723" cy="3952203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4" y="1535469"/>
            <a:ext cx="5391840" cy="639911"/>
          </a:xfrm>
          <a:prstGeom prst="rect">
            <a:avLst/>
          </a:prstGeom>
        </p:spPr>
        <p:txBody>
          <a:bodyPr lIns="121963" tIns="60981" rIns="121963" bIns="60981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4" y="2175378"/>
            <a:ext cx="5391840" cy="3952203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pPr/>
              <a:t>2018/9/26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4" name="矩形 3"/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1469D511-0F46-48DA-964D-2E779652AE6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7175" y="1341562"/>
            <a:ext cx="9144000" cy="22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关于大学生创新创业竞赛的思考</a:t>
            </a:r>
            <a:endParaRPr lang="en-US" altLang="zh-CN" sz="4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FA2178F9-479C-402B-A5B4-E0445676CAB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407175" y="5878066"/>
            <a:ext cx="3384000" cy="49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spcAft>
                <a:spcPct val="25000"/>
              </a:spcAft>
              <a:buFontTx/>
              <a:buNone/>
            </a:pPr>
            <a:fld id="{834E1D81-7E64-4BC2-951D-DE45BA5DAA76}" type="datetime2">
              <a:rPr lang="zh-CN" altLang="en-US" sz="28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>
                <a:lnSpc>
                  <a:spcPct val="70000"/>
                </a:lnSpc>
                <a:spcAft>
                  <a:spcPct val="25000"/>
                </a:spcAft>
                <a:buFontTx/>
                <a:buNone/>
              </a:pPr>
              <a:t>2018年9月26日</a:t>
            </a:fld>
            <a:endParaRPr lang="zh-CN" altLang="en-US" sz="28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94CDFB06-7F55-403D-BC85-DA8CB713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392" y="4096096"/>
            <a:ext cx="4647736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：蔡红珍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   位：山东理工大学 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FA02E009-8B12-48CE-BC5D-06C4080D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11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FAD88A04-703B-4C9F-A87A-A20F1050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74" y="836613"/>
            <a:ext cx="7666037" cy="71437"/>
          </a:xfrm>
          <a:prstGeom prst="rect">
            <a:avLst/>
          </a:prstGeom>
          <a:gradFill rotWithShape="1">
            <a:gsLst>
              <a:gs pos="0">
                <a:srgbClr val="003399">
                  <a:alpha val="75998"/>
                </a:srgbClr>
              </a:gs>
              <a:gs pos="100000">
                <a:srgbClr val="FF9933">
                  <a:alpha val="40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七、作品展示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55903" y="1643844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/>
              <a:t>1 </a:t>
            </a:r>
            <a:r>
              <a:rPr lang="zh-CN" altLang="en-US" sz="4000" dirty="0" smtClean="0"/>
              <a:t>、展板展示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核心内容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2</a:t>
            </a:r>
            <a:r>
              <a:rPr lang="zh-CN" altLang="en-US" sz="4000" dirty="0" smtClean="0"/>
              <a:t>、</a:t>
            </a:r>
            <a:r>
              <a:rPr lang="en-US" altLang="zh-CN" sz="4000" dirty="0" smtClean="0"/>
              <a:t>PPT</a:t>
            </a:r>
            <a:r>
              <a:rPr lang="zh-CN" altLang="en-US" sz="4000" dirty="0" smtClean="0"/>
              <a:t>展示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核心内容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3</a:t>
            </a:r>
            <a:r>
              <a:rPr lang="zh-CN" altLang="en-US" sz="4000" dirty="0" smtClean="0"/>
              <a:t>、视频展示</a:t>
            </a:r>
            <a:r>
              <a:rPr lang="en-US" altLang="zh-CN" sz="4000" dirty="0" smtClean="0"/>
              <a:t>-</a:t>
            </a:r>
            <a:r>
              <a:rPr lang="zh-CN" altLang="en-US" sz="4000" dirty="0" smtClean="0"/>
              <a:t>核心内容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1325" y="1572406"/>
            <a:ext cx="10858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希望同学们加倍努力，把自己培养成为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自立自强的“四有” 新人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>
            <a:grpSpLocks/>
          </p:cNvGrpSpPr>
          <p:nvPr/>
        </p:nvGrpSpPr>
        <p:grpSpPr bwMode="auto">
          <a:xfrm>
            <a:off x="4781923" y="1511651"/>
            <a:ext cx="3163947" cy="3163032"/>
            <a:chOff x="2258" y="714"/>
            <a:chExt cx="1494" cy="1494"/>
          </a:xfrm>
        </p:grpSpPr>
        <p:pic>
          <p:nvPicPr>
            <p:cNvPr id="82988" name="图片 20971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8" y="714"/>
              <a:ext cx="1494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9" name="TextBox 1048641"/>
            <p:cNvSpPr txBox="1">
              <a:spLocks noChangeArrowheads="1"/>
            </p:cNvSpPr>
            <p:nvPr/>
          </p:nvSpPr>
          <p:spPr bwMode="auto">
            <a:xfrm>
              <a:off x="2798" y="1027"/>
              <a:ext cx="641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pic>
        <p:nvPicPr>
          <p:cNvPr id="2097162" name="图片 2097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9733" y="2072698"/>
            <a:ext cx="2066943" cy="19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8"/>
          <p:cNvGrpSpPr>
            <a:grpSpLocks/>
          </p:cNvGrpSpPr>
          <p:nvPr/>
        </p:nvGrpSpPr>
        <p:grpSpPr bwMode="auto">
          <a:xfrm>
            <a:off x="6554497" y="2227250"/>
            <a:ext cx="3163947" cy="3163032"/>
            <a:chOff x="3095" y="1052"/>
            <a:chExt cx="1494" cy="1494"/>
          </a:xfrm>
        </p:grpSpPr>
        <p:pic>
          <p:nvPicPr>
            <p:cNvPr id="82986" name="图片 20971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5" y="1052"/>
              <a:ext cx="1494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7" name="TextBox 1048642"/>
            <p:cNvSpPr txBox="1">
              <a:spLocks noChangeArrowheads="1"/>
            </p:cNvSpPr>
            <p:nvPr/>
          </p:nvSpPr>
          <p:spPr bwMode="auto">
            <a:xfrm>
              <a:off x="3633" y="1367"/>
              <a:ext cx="642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pic>
        <p:nvPicPr>
          <p:cNvPr id="2097164" name="图片 20971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4424" y="2788297"/>
            <a:ext cx="2064826" cy="19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59"/>
          <p:cNvGrpSpPr>
            <a:grpSpLocks/>
          </p:cNvGrpSpPr>
          <p:nvPr/>
        </p:nvGrpSpPr>
        <p:grpSpPr bwMode="auto">
          <a:xfrm>
            <a:off x="3585384" y="2756539"/>
            <a:ext cx="3163947" cy="3163032"/>
            <a:chOff x="1693" y="1302"/>
            <a:chExt cx="1494" cy="1494"/>
          </a:xfrm>
        </p:grpSpPr>
        <p:pic>
          <p:nvPicPr>
            <p:cNvPr id="82984" name="图片 20971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3" y="1302"/>
              <a:ext cx="1494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5" name="TextBox 1048643"/>
            <p:cNvSpPr txBox="1">
              <a:spLocks noChangeArrowheads="1"/>
            </p:cNvSpPr>
            <p:nvPr/>
          </p:nvSpPr>
          <p:spPr bwMode="auto">
            <a:xfrm>
              <a:off x="2234" y="1614"/>
              <a:ext cx="641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pic>
        <p:nvPicPr>
          <p:cNvPr id="2097166" name="图片 20971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5311" y="3317586"/>
            <a:ext cx="2064826" cy="19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60"/>
          <p:cNvGrpSpPr>
            <a:grpSpLocks/>
          </p:cNvGrpSpPr>
          <p:nvPr/>
        </p:nvGrpSpPr>
        <p:grpSpPr bwMode="auto">
          <a:xfrm>
            <a:off x="2098710" y="1797467"/>
            <a:ext cx="3161829" cy="3169383"/>
            <a:chOff x="991" y="849"/>
            <a:chExt cx="1493" cy="1497"/>
          </a:xfrm>
        </p:grpSpPr>
        <p:pic>
          <p:nvPicPr>
            <p:cNvPr id="82982" name="图片 209716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1" y="849"/>
              <a:ext cx="1493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3" name="TextBox 1048644"/>
            <p:cNvSpPr txBox="1">
              <a:spLocks noChangeArrowheads="1"/>
            </p:cNvSpPr>
            <p:nvPr/>
          </p:nvSpPr>
          <p:spPr bwMode="auto">
            <a:xfrm>
              <a:off x="1531" y="1163"/>
              <a:ext cx="64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pic>
        <p:nvPicPr>
          <p:cNvPr id="2097168" name="图片 20971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3462" y="2358513"/>
            <a:ext cx="2064824" cy="19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61"/>
          <p:cNvGrpSpPr>
            <a:grpSpLocks/>
          </p:cNvGrpSpPr>
          <p:nvPr/>
        </p:nvGrpSpPr>
        <p:grpSpPr bwMode="auto">
          <a:xfrm>
            <a:off x="8212709" y="4446030"/>
            <a:ext cx="1359608" cy="1350746"/>
            <a:chOff x="3878" y="2100"/>
            <a:chExt cx="642" cy="638"/>
          </a:xfrm>
        </p:grpSpPr>
        <p:pic>
          <p:nvPicPr>
            <p:cNvPr id="82980" name="图片 209716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78" y="2100"/>
              <a:ext cx="642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81" name="TextBox 1048645"/>
            <p:cNvSpPr txBox="1">
              <a:spLocks noChangeArrowheads="1"/>
            </p:cNvSpPr>
            <p:nvPr/>
          </p:nvSpPr>
          <p:spPr bwMode="auto">
            <a:xfrm>
              <a:off x="4145" y="2277"/>
              <a:ext cx="1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7" name="组合 62"/>
          <p:cNvGrpSpPr>
            <a:grpSpLocks/>
          </p:cNvGrpSpPr>
          <p:nvPr/>
        </p:nvGrpSpPr>
        <p:grpSpPr bwMode="auto">
          <a:xfrm>
            <a:off x="2717099" y="4268189"/>
            <a:ext cx="1137241" cy="1130562"/>
            <a:chOff x="1283" y="2016"/>
            <a:chExt cx="537" cy="534"/>
          </a:xfrm>
        </p:grpSpPr>
        <p:pic>
          <p:nvPicPr>
            <p:cNvPr id="82978" name="图片 209716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83" y="2016"/>
              <a:ext cx="537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9" name="TextBox 1048646"/>
            <p:cNvSpPr txBox="1">
              <a:spLocks noChangeArrowheads="1"/>
            </p:cNvSpPr>
            <p:nvPr/>
          </p:nvSpPr>
          <p:spPr bwMode="auto">
            <a:xfrm>
              <a:off x="1533" y="2178"/>
              <a:ext cx="12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648" name="椭圆 1048647"/>
          <p:cNvSpPr>
            <a:spLocks noChangeArrowheads="1"/>
          </p:cNvSpPr>
          <p:nvPr/>
        </p:nvSpPr>
        <p:spPr bwMode="auto">
          <a:xfrm>
            <a:off x="10158939" y="2095986"/>
            <a:ext cx="768750" cy="766411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49" name="椭圆 1048648"/>
          <p:cNvSpPr>
            <a:spLocks noChangeArrowheads="1"/>
          </p:cNvSpPr>
          <p:nvPr/>
        </p:nvSpPr>
        <p:spPr bwMode="auto">
          <a:xfrm>
            <a:off x="938173" y="3328171"/>
            <a:ext cx="766632" cy="768529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8" name="组合 63"/>
          <p:cNvGrpSpPr>
            <a:grpSpLocks/>
          </p:cNvGrpSpPr>
          <p:nvPr/>
        </p:nvGrpSpPr>
        <p:grpSpPr bwMode="auto">
          <a:xfrm>
            <a:off x="1414671" y="3935795"/>
            <a:ext cx="1260073" cy="1251239"/>
            <a:chOff x="668" y="1859"/>
            <a:chExt cx="595" cy="591"/>
          </a:xfrm>
        </p:grpSpPr>
        <p:pic>
          <p:nvPicPr>
            <p:cNvPr id="82976" name="图片 209717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8" y="1859"/>
              <a:ext cx="595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7" name="TextBox 1048649"/>
            <p:cNvSpPr txBox="1">
              <a:spLocks noChangeArrowheads="1"/>
            </p:cNvSpPr>
            <p:nvPr/>
          </p:nvSpPr>
          <p:spPr bwMode="auto">
            <a:xfrm>
              <a:off x="929" y="2031"/>
              <a:ext cx="15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9" name="组合 64"/>
          <p:cNvGrpSpPr>
            <a:grpSpLocks/>
          </p:cNvGrpSpPr>
          <p:nvPr/>
        </p:nvGrpSpPr>
        <p:grpSpPr bwMode="auto">
          <a:xfrm>
            <a:off x="7700209" y="1431198"/>
            <a:ext cx="1164773" cy="1162320"/>
            <a:chOff x="3636" y="676"/>
            <a:chExt cx="550" cy="549"/>
          </a:xfrm>
        </p:grpSpPr>
        <p:pic>
          <p:nvPicPr>
            <p:cNvPr id="82974" name="图片 20971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36" y="676"/>
              <a:ext cx="550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5" name="TextBox 1048650"/>
            <p:cNvSpPr txBox="1">
              <a:spLocks noChangeArrowheads="1"/>
            </p:cNvSpPr>
            <p:nvPr/>
          </p:nvSpPr>
          <p:spPr bwMode="auto">
            <a:xfrm>
              <a:off x="3889" y="840"/>
              <a:ext cx="12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" name="组合 65"/>
          <p:cNvGrpSpPr>
            <a:grpSpLocks/>
          </p:cNvGrpSpPr>
          <p:nvPr/>
        </p:nvGrpSpPr>
        <p:grpSpPr bwMode="auto">
          <a:xfrm>
            <a:off x="2740393" y="1194077"/>
            <a:ext cx="1245248" cy="1244888"/>
            <a:chOff x="1294" y="564"/>
            <a:chExt cx="588" cy="588"/>
          </a:xfrm>
        </p:grpSpPr>
        <p:pic>
          <p:nvPicPr>
            <p:cNvPr id="82972" name="图片 209717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94" y="564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3" name="TextBox 1048651"/>
            <p:cNvSpPr txBox="1">
              <a:spLocks noChangeArrowheads="1"/>
            </p:cNvSpPr>
            <p:nvPr/>
          </p:nvSpPr>
          <p:spPr bwMode="auto">
            <a:xfrm>
              <a:off x="1552" y="736"/>
              <a:ext cx="1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" name="组合 66"/>
          <p:cNvGrpSpPr>
            <a:grpSpLocks/>
          </p:cNvGrpSpPr>
          <p:nvPr/>
        </p:nvGrpSpPr>
        <p:grpSpPr bwMode="auto">
          <a:xfrm>
            <a:off x="6319424" y="4039536"/>
            <a:ext cx="1097004" cy="1090336"/>
            <a:chOff x="2984" y="1908"/>
            <a:chExt cx="518" cy="515"/>
          </a:xfrm>
        </p:grpSpPr>
        <p:pic>
          <p:nvPicPr>
            <p:cNvPr id="82970" name="图片 209717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984" y="1908"/>
              <a:ext cx="518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71" name="TextBox 1048652"/>
            <p:cNvSpPr txBox="1">
              <a:spLocks noChangeArrowheads="1"/>
            </p:cNvSpPr>
            <p:nvPr/>
          </p:nvSpPr>
          <p:spPr bwMode="auto">
            <a:xfrm>
              <a:off x="3234" y="2069"/>
              <a:ext cx="10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522" tIns="50759" rIns="101522" bIns="50759" anchor="ctr"/>
            <a:lstStyle/>
            <a:p>
              <a:pPr algn="ctr" eaLnBrk="1" latinLnBrk="1" hangingPunct="1">
                <a:buFont typeface="Arial" pitchFamily="34" charset="0"/>
                <a:buNone/>
              </a:pPr>
              <a:endParaRPr lang="en-US" altLang="zh-CN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654" name="椭圆 1048653"/>
          <p:cNvSpPr>
            <a:spLocks noChangeArrowheads="1"/>
          </p:cNvSpPr>
          <p:nvPr/>
        </p:nvSpPr>
        <p:spPr bwMode="auto">
          <a:xfrm>
            <a:off x="9678206" y="4433327"/>
            <a:ext cx="480734" cy="480595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5" name="椭圆 1048654"/>
          <p:cNvSpPr>
            <a:spLocks noChangeArrowheads="1"/>
          </p:cNvSpPr>
          <p:nvPr/>
        </p:nvSpPr>
        <p:spPr bwMode="auto">
          <a:xfrm>
            <a:off x="1956819" y="2570228"/>
            <a:ext cx="432025" cy="431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6" name="椭圆 1048655"/>
          <p:cNvSpPr>
            <a:spLocks noChangeArrowheads="1"/>
          </p:cNvSpPr>
          <p:nvPr/>
        </p:nvSpPr>
        <p:spPr bwMode="auto">
          <a:xfrm>
            <a:off x="4661211" y="2095985"/>
            <a:ext cx="383316" cy="38320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7" name="椭圆 1048656"/>
          <p:cNvSpPr>
            <a:spLocks noChangeArrowheads="1"/>
          </p:cNvSpPr>
          <p:nvPr/>
        </p:nvSpPr>
        <p:spPr bwMode="auto">
          <a:xfrm>
            <a:off x="7568908" y="4700089"/>
            <a:ext cx="268957" cy="26888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8" name="椭圆 1048657"/>
          <p:cNvSpPr>
            <a:spLocks noChangeArrowheads="1"/>
          </p:cNvSpPr>
          <p:nvPr/>
        </p:nvSpPr>
        <p:spPr bwMode="auto">
          <a:xfrm>
            <a:off x="6842513" y="1412145"/>
            <a:ext cx="290134" cy="290050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9" name="椭圆 1048658"/>
          <p:cNvSpPr>
            <a:spLocks noChangeArrowheads="1"/>
          </p:cNvSpPr>
          <p:nvPr/>
        </p:nvSpPr>
        <p:spPr bwMode="auto">
          <a:xfrm>
            <a:off x="4085178" y="4488373"/>
            <a:ext cx="241426" cy="241356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60" name="椭圆 1048659"/>
          <p:cNvSpPr>
            <a:spLocks noChangeArrowheads="1"/>
          </p:cNvSpPr>
          <p:nvPr/>
        </p:nvSpPr>
        <p:spPr bwMode="auto">
          <a:xfrm>
            <a:off x="9822214" y="3328171"/>
            <a:ext cx="192718" cy="1926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61" name="椭圆 1048660"/>
          <p:cNvSpPr>
            <a:spLocks noChangeArrowheads="1"/>
          </p:cNvSpPr>
          <p:nvPr/>
        </p:nvSpPr>
        <p:spPr bwMode="auto">
          <a:xfrm>
            <a:off x="6031407" y="4952031"/>
            <a:ext cx="336726" cy="336627"/>
          </a:xfrm>
          <a:prstGeom prst="ellipse">
            <a:avLst/>
          </a:prstGeom>
          <a:gradFill rotWithShape="1">
            <a:gsLst>
              <a:gs pos="0">
                <a:srgbClr val="004C84"/>
              </a:gs>
              <a:gs pos="100000">
                <a:schemeClr val="accent1"/>
              </a:gs>
            </a:gsLst>
            <a:lin ang="8100000"/>
          </a:gradFill>
          <a:ln w="9525">
            <a:noFill/>
            <a:round/>
            <a:headEnd/>
            <a:tailEnd/>
          </a:ln>
          <a:effectLst>
            <a:outerShdw dist="101599" dir="8100000" algn="tr" rotWithShape="0">
              <a:srgbClr val="000000">
                <a:alpha val="39998"/>
              </a:srgbClr>
            </a:outerShdw>
          </a:effectLst>
        </p:spPr>
        <p:txBody>
          <a:bodyPr lIns="135410" tIns="67702" rIns="135410" bIns="67702" anchor="ctr"/>
          <a:lstStyle/>
          <a:p>
            <a:pPr algn="ctr" eaLnBrk="1" latinLnBrk="1" hangingPunct="1">
              <a:buFont typeface="Arial" pitchFamily="34" charset="0"/>
              <a:buNone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4949E-6 L 0.22847 -0.12597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4057E-7 L 0.17778 -0.23279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0191E-6 L 0.10226 -0.05989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221E-6 L 0.06024 -0.24637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7339E-7 L 0.04114 0.251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9423E-6 L -0.04531 -0.20439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2698E-6 L 0.04566 0.17937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4369E-7 L 0.14271 0.05156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4288E-6 L -0.12204 -0.16734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0364E-6 L -0.02344 0.18895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006E-6 L -0.06927 -0.1485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949E-6 L -0.24132 -0.12597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3374E-6 L -0.10625 0.00093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9173E-6 L -0.01354 -0.25224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196E-7 L 0.05955 -0.1766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6409E-6 L -0.1368 0.12319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48" grpId="1" animBg="1"/>
      <p:bldP spid="1048649" grpId="0" animBg="1"/>
      <p:bldP spid="1048649" grpId="1" animBg="1"/>
      <p:bldP spid="1048654" grpId="0" animBg="1"/>
      <p:bldP spid="1048654" grpId="1" animBg="1"/>
      <p:bldP spid="1048655" grpId="0" animBg="1"/>
      <p:bldP spid="1048655" grpId="1" animBg="1"/>
      <p:bldP spid="1048656" grpId="0" animBg="1"/>
      <p:bldP spid="1048656" grpId="1" animBg="1"/>
      <p:bldP spid="1048657" grpId="0" animBg="1"/>
      <p:bldP spid="1048657" grpId="1" animBg="1"/>
      <p:bldP spid="1048658" grpId="0" animBg="1"/>
      <p:bldP spid="1048658" grpId="1" animBg="1"/>
      <p:bldP spid="1048659" grpId="0" animBg="1"/>
      <p:bldP spid="1048659" grpId="1" animBg="1"/>
      <p:bldP spid="1048660" grpId="0" animBg="1"/>
      <p:bldP spid="1048660" grpId="1" animBg="1"/>
      <p:bldP spid="1048661" grpId="0" animBg="1"/>
      <p:bldP spid="104866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A41F2E4-15CB-40F5-9440-E12F989E5F22}"/>
              </a:ext>
            </a:extLst>
          </p:cNvPr>
          <p:cNvSpPr txBox="1">
            <a:spLocks noChangeArrowheads="1"/>
          </p:cNvSpPr>
          <p:nvPr/>
        </p:nvSpPr>
        <p:spPr>
          <a:xfrm>
            <a:off x="4313225" y="215084"/>
            <a:ext cx="2890664" cy="681706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汇报提纲</a:t>
            </a:r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9C420049-9BF3-453B-BEC8-D1B397C67A42}"/>
              </a:ext>
            </a:extLst>
          </p:cNvPr>
          <p:cNvGrpSpPr/>
          <p:nvPr/>
        </p:nvGrpSpPr>
        <p:grpSpPr>
          <a:xfrm>
            <a:off x="2955903" y="929464"/>
            <a:ext cx="5572164" cy="644525"/>
            <a:chOff x="2793157" y="2205658"/>
            <a:chExt cx="6915150" cy="64452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9FBD5B92-0157-4643-97CB-855AB5AA6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2235821"/>
              <a:ext cx="768350" cy="614362"/>
              <a:chOff x="1109" y="2662"/>
              <a:chExt cx="1548" cy="1353"/>
            </a:xfrm>
          </p:grpSpPr>
          <p:sp>
            <p:nvSpPr>
              <p:cNvPr id="4" name="AutoShape 4">
                <a:extLst>
                  <a:ext uri="{FF2B5EF4-FFF2-40B4-BE49-F238E27FC236}">
                    <a16:creationId xmlns:a16="http://schemas.microsoft.com/office/drawing/2014/main" xmlns="" id="{F096318B-93C1-4E6B-9F18-4DB18D93C9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2" y="2685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AutoShape 5">
                <a:extLst>
                  <a:ext uri="{FF2B5EF4-FFF2-40B4-BE49-F238E27FC236}">
                    <a16:creationId xmlns:a16="http://schemas.microsoft.com/office/drawing/2014/main" xmlns="" id="{A32CAD91-38B5-4F1A-85CA-D97BC51F58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9" y="2662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xmlns="" id="{CE99C830-C34F-41C1-A6FA-0604DC12B6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77" y="2733"/>
                <a:ext cx="1349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C50849"/>
                  </a:gs>
                  <a:gs pos="3000">
                    <a:srgbClr val="F952A0"/>
                  </a:gs>
                  <a:gs pos="5000">
                    <a:srgbClr val="F8B049"/>
                  </a:gs>
                  <a:gs pos="19000">
                    <a:srgbClr val="F8B049"/>
                  </a:gs>
                  <a:gs pos="45000">
                    <a:srgbClr val="FEE7F2"/>
                  </a:gs>
                  <a:gs pos="100000">
                    <a:srgbClr val="FC9FCB"/>
                  </a:gs>
                </a:gsLst>
                <a:lin ang="270000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Line 11">
              <a:extLst>
                <a:ext uri="{FF2B5EF4-FFF2-40B4-BE49-F238E27FC236}">
                  <a16:creationId xmlns:a16="http://schemas.microsoft.com/office/drawing/2014/main" xmlns="" id="{1A6DC264-C129-4966-BBC2-663609F07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519" y="2799383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xmlns="" id="{7913CB86-0423-4F4D-B74C-4ABFB0044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856" y="2205658"/>
              <a:ext cx="172354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竞赛目的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xmlns="" id="{11158799-2577-4026-8810-AEECCB7026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02694" y="2275508"/>
              <a:ext cx="5445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7DFFA4F0-12C7-400F-BCEF-20E3480C4AB2}"/>
              </a:ext>
            </a:extLst>
          </p:cNvPr>
          <p:cNvGrpSpPr/>
          <p:nvPr/>
        </p:nvGrpSpPr>
        <p:grpSpPr>
          <a:xfrm>
            <a:off x="2955903" y="3144042"/>
            <a:ext cx="5715040" cy="615950"/>
            <a:chOff x="2793157" y="3364284"/>
            <a:chExt cx="6911975" cy="615950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xmlns="" id="{A46FCB4F-09D3-4307-AB75-119BC1B40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3365872"/>
              <a:ext cx="765175" cy="614362"/>
              <a:chOff x="3174" y="2656"/>
              <a:chExt cx="1549" cy="1351"/>
            </a:xfrm>
          </p:grpSpPr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xmlns="" id="{4AB2AFF4-B627-4CC2-9063-D1E7E6D440D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AutoShape 9">
                <a:extLst>
                  <a:ext uri="{FF2B5EF4-FFF2-40B4-BE49-F238E27FC236}">
                    <a16:creationId xmlns:a16="http://schemas.microsoft.com/office/drawing/2014/main" xmlns="" id="{7671B0BD-9BE3-4236-9DA9-FED34878FB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AutoShape 10">
                <a:extLst>
                  <a:ext uri="{FF2B5EF4-FFF2-40B4-BE49-F238E27FC236}">
                    <a16:creationId xmlns:a16="http://schemas.microsoft.com/office/drawing/2014/main" xmlns="" id="{CE48B641-DE6A-4220-A18D-A0C9C658FF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45000">
                    <a:schemeClr val="accent1">
                      <a:lumMod val="40000"/>
                      <a:lumOff val="60000"/>
                    </a:schemeClr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135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4" name="Line 14">
              <a:extLst>
                <a:ext uri="{FF2B5EF4-FFF2-40B4-BE49-F238E27FC236}">
                  <a16:creationId xmlns:a16="http://schemas.microsoft.com/office/drawing/2014/main" xmlns="" id="{12E4CB62-0B79-4D2D-8A89-E5AA75A9C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344" y="3929434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xmlns="" id="{E12A2276-BBAC-41B7-8CD4-7738355EA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394" y="3364284"/>
              <a:ext cx="172354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竞赛选题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xmlns="" id="{9CB9DB99-6C5D-45CD-B1D0-5B2253AA6B0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07457" y="3400797"/>
              <a:ext cx="657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四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E3B631A0-0CF7-4947-BD15-3F985B68AB72}"/>
              </a:ext>
            </a:extLst>
          </p:cNvPr>
          <p:cNvGrpSpPr/>
          <p:nvPr/>
        </p:nvGrpSpPr>
        <p:grpSpPr>
          <a:xfrm>
            <a:off x="2884465" y="3858422"/>
            <a:ext cx="5715040" cy="655637"/>
            <a:chOff x="2793157" y="4092947"/>
            <a:chExt cx="6915150" cy="655637"/>
          </a:xfrm>
        </p:grpSpPr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xmlns="" id="{01C6FA6F-90AD-46F6-BE0C-CD4780F47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4134222"/>
              <a:ext cx="768350" cy="614362"/>
              <a:chOff x="1110" y="2656"/>
              <a:chExt cx="1549" cy="1351"/>
            </a:xfrm>
          </p:grpSpPr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xmlns="" id="{7F226521-632E-4261-A443-2055DFE723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xmlns="" id="{80B89808-9D33-442B-A78B-8999D057E4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Line 11">
              <a:extLst>
                <a:ext uri="{FF2B5EF4-FFF2-40B4-BE49-F238E27FC236}">
                  <a16:creationId xmlns:a16="http://schemas.microsoft.com/office/drawing/2014/main" xmlns="" id="{73E0B5FB-4262-49D9-A0F8-310D816C6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519" y="4697784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xmlns="" id="{0577EC21-72C9-4D60-8AE0-674F544D6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807" y="4092947"/>
              <a:ext cx="172354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竞赛作品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xmlns="" id="{6CCFB058-D6C3-407E-A26E-4CDE87854F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844" y="4169147"/>
              <a:ext cx="668338" cy="531812"/>
            </a:xfrm>
            <a:prstGeom prst="hexagon">
              <a:avLst>
                <a:gd name="adj" fmla="val 28794"/>
                <a:gd name="vf" fmla="val 115470"/>
              </a:avLst>
            </a:prstGeom>
            <a:gradFill rotWithShape="1">
              <a:gsLst>
                <a:gs pos="0">
                  <a:srgbClr val="C50849"/>
                </a:gs>
                <a:gs pos="3000">
                  <a:srgbClr val="F952A0"/>
                </a:gs>
                <a:gs pos="5000">
                  <a:srgbClr val="F8B049"/>
                </a:gs>
                <a:gs pos="19000">
                  <a:srgbClr val="F8B049"/>
                </a:gs>
                <a:gs pos="45000">
                  <a:srgbClr val="FEE7F2"/>
                </a:gs>
                <a:gs pos="100000">
                  <a:srgbClr val="FC9FCB"/>
                </a:gs>
              </a:gsLst>
              <a:lin ang="27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xmlns="" id="{2C36EE87-5A34-4626-B771-DF5EF521BD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96344" y="4178672"/>
              <a:ext cx="6579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五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DA206282-3BD2-4E90-AF55-4AE37BBC4783}"/>
              </a:ext>
            </a:extLst>
          </p:cNvPr>
          <p:cNvGrpSpPr/>
          <p:nvPr/>
        </p:nvGrpSpPr>
        <p:grpSpPr>
          <a:xfrm>
            <a:off x="2884466" y="4644240"/>
            <a:ext cx="5786478" cy="666750"/>
            <a:chOff x="2793157" y="4904159"/>
            <a:chExt cx="6911975" cy="666750"/>
          </a:xfrm>
        </p:grpSpPr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xmlns="" id="{ECF07C3A-C53F-43F7-8CFC-3C1AF8A02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4954959"/>
              <a:ext cx="765175" cy="615950"/>
              <a:chOff x="3174" y="2656"/>
              <a:chExt cx="1549" cy="1351"/>
            </a:xfrm>
          </p:grpSpPr>
          <p:sp>
            <p:nvSpPr>
              <p:cNvPr id="18" name="AutoShape 8">
                <a:extLst>
                  <a:ext uri="{FF2B5EF4-FFF2-40B4-BE49-F238E27FC236}">
                    <a16:creationId xmlns:a16="http://schemas.microsoft.com/office/drawing/2014/main" xmlns="" id="{2A62572B-64B4-41B0-9C86-3455D780C4E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AutoShape 9">
                <a:extLst>
                  <a:ext uri="{FF2B5EF4-FFF2-40B4-BE49-F238E27FC236}">
                    <a16:creationId xmlns:a16="http://schemas.microsoft.com/office/drawing/2014/main" xmlns="" id="{442C538F-F8E6-44AE-8CD3-0C07C7B6BE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Line 14">
              <a:extLst>
                <a:ext uri="{FF2B5EF4-FFF2-40B4-BE49-F238E27FC236}">
                  <a16:creationId xmlns:a16="http://schemas.microsoft.com/office/drawing/2014/main" xmlns="" id="{3201DC4C-13DB-4753-8FDB-2B02D866F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344" y="5520109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xmlns="" id="{16F12FBE-51D0-46F2-88FD-DB66A7D3F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819" y="4904159"/>
              <a:ext cx="21082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竞赛说明书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xmlns="" id="{C55D257F-D1F9-4428-BF9D-F072300B10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78489" y="4975597"/>
              <a:ext cx="665164" cy="53181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5000">
                  <a:schemeClr val="accent1">
                    <a:lumMod val="40000"/>
                    <a:lumOff val="60000"/>
                  </a:schemeClr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135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xmlns="" id="{4FABCCAF-2D0B-44DF-9E8E-B77B7AF217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78489" y="4975597"/>
              <a:ext cx="649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六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Picture 18">
            <a:extLst>
              <a:ext uri="{FF2B5EF4-FFF2-40B4-BE49-F238E27FC236}">
                <a16:creationId xmlns:a16="http://schemas.microsoft.com/office/drawing/2014/main" xmlns="" id="{D65691A0-405B-4E39-96FE-F54D1719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6151CE70-52AB-447E-8DD9-7E2E811F165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9C420049-9BF3-453B-BEC8-D1B397C67A42}"/>
              </a:ext>
            </a:extLst>
          </p:cNvPr>
          <p:cNvGrpSpPr/>
          <p:nvPr/>
        </p:nvGrpSpPr>
        <p:grpSpPr>
          <a:xfrm>
            <a:off x="2955903" y="1715282"/>
            <a:ext cx="5715040" cy="642079"/>
            <a:chOff x="2793157" y="2208104"/>
            <a:chExt cx="6915150" cy="642079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xmlns="" id="{9FBD5B92-0157-4643-97CB-855AB5AA6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2235821"/>
              <a:ext cx="768350" cy="614362"/>
              <a:chOff x="1109" y="2662"/>
              <a:chExt cx="1548" cy="1353"/>
            </a:xfrm>
          </p:grpSpPr>
          <p:sp>
            <p:nvSpPr>
              <p:cNvPr id="42" name="AutoShape 4">
                <a:extLst>
                  <a:ext uri="{FF2B5EF4-FFF2-40B4-BE49-F238E27FC236}">
                    <a16:creationId xmlns:a16="http://schemas.microsoft.com/office/drawing/2014/main" xmlns="" id="{F096318B-93C1-4E6B-9F18-4DB18D93C9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2" y="2685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AutoShape 5">
                <a:extLst>
                  <a:ext uri="{FF2B5EF4-FFF2-40B4-BE49-F238E27FC236}">
                    <a16:creationId xmlns:a16="http://schemas.microsoft.com/office/drawing/2014/main" xmlns="" id="{A32CAD91-38B5-4F1A-85CA-D97BC51F58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9" y="2662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xmlns="" id="{CE99C830-C34F-41C1-A6FA-0604DC12B6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77" y="2733"/>
                <a:ext cx="1349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C50849"/>
                  </a:gs>
                  <a:gs pos="3000">
                    <a:srgbClr val="F952A0"/>
                  </a:gs>
                  <a:gs pos="5000">
                    <a:srgbClr val="F8B049"/>
                  </a:gs>
                  <a:gs pos="19000">
                    <a:srgbClr val="F8B049"/>
                  </a:gs>
                  <a:gs pos="45000">
                    <a:srgbClr val="FEE7F2"/>
                  </a:gs>
                  <a:gs pos="100000">
                    <a:srgbClr val="FC9FCB"/>
                  </a:gs>
                </a:gsLst>
                <a:lin ang="270000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Line 11">
              <a:extLst>
                <a:ext uri="{FF2B5EF4-FFF2-40B4-BE49-F238E27FC236}">
                  <a16:creationId xmlns:a16="http://schemas.microsoft.com/office/drawing/2014/main" xmlns="" id="{1A6DC264-C129-4966-BBC2-663609F07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519" y="2799383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12">
              <a:extLst>
                <a:ext uri="{FF2B5EF4-FFF2-40B4-BE49-F238E27FC236}">
                  <a16:creationId xmlns:a16="http://schemas.microsoft.com/office/drawing/2014/main" xmlns="" id="{7913CB86-0423-4F4D-B74C-4ABFB0044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197" y="2208104"/>
              <a:ext cx="172354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竞赛规则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xmlns="" id="{11158799-2577-4026-8810-AEECCB7026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02694" y="2275508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二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DA206282-3BD2-4E90-AF55-4AE37BBC4783}"/>
              </a:ext>
            </a:extLst>
          </p:cNvPr>
          <p:cNvGrpSpPr/>
          <p:nvPr/>
        </p:nvGrpSpPr>
        <p:grpSpPr>
          <a:xfrm>
            <a:off x="2884466" y="5501496"/>
            <a:ext cx="5857916" cy="666750"/>
            <a:chOff x="2793157" y="4904159"/>
            <a:chExt cx="6911975" cy="666750"/>
          </a:xfrm>
        </p:grpSpPr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xmlns="" id="{ECF07C3A-C53F-43F7-8CFC-3C1AF8A02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4954959"/>
              <a:ext cx="765175" cy="615950"/>
              <a:chOff x="3174" y="2656"/>
              <a:chExt cx="1549" cy="1351"/>
            </a:xfrm>
          </p:grpSpPr>
          <p:sp>
            <p:nvSpPr>
              <p:cNvPr id="51" name="AutoShape 8">
                <a:extLst>
                  <a:ext uri="{FF2B5EF4-FFF2-40B4-BE49-F238E27FC236}">
                    <a16:creationId xmlns:a16="http://schemas.microsoft.com/office/drawing/2014/main" xmlns="" id="{2A62572B-64B4-41B0-9C86-3455D780C4E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AutoShape 9">
                <a:extLst>
                  <a:ext uri="{FF2B5EF4-FFF2-40B4-BE49-F238E27FC236}">
                    <a16:creationId xmlns:a16="http://schemas.microsoft.com/office/drawing/2014/main" xmlns="" id="{442C538F-F8E6-44AE-8CD3-0C07C7B6BE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Line 14">
              <a:extLst>
                <a:ext uri="{FF2B5EF4-FFF2-40B4-BE49-F238E27FC236}">
                  <a16:creationId xmlns:a16="http://schemas.microsoft.com/office/drawing/2014/main" xmlns="" id="{3201DC4C-13DB-4753-8FDB-2B02D866F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344" y="5520109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xmlns="" id="{16F12FBE-51D0-46F2-88FD-DB66A7D3F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0432" y="4904159"/>
              <a:ext cx="203368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作品展示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AutoShape 10">
              <a:extLst>
                <a:ext uri="{FF2B5EF4-FFF2-40B4-BE49-F238E27FC236}">
                  <a16:creationId xmlns:a16="http://schemas.microsoft.com/office/drawing/2014/main" xmlns="" id="{C55D257F-D1F9-4428-BF9D-F072300B10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2369" y="4988297"/>
              <a:ext cx="665163" cy="531812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45000">
                  <a:schemeClr val="accent1">
                    <a:lumMod val="40000"/>
                    <a:lumOff val="60000"/>
                  </a:schemeClr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135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0" name="Text Box 16">
              <a:extLst>
                <a:ext uri="{FF2B5EF4-FFF2-40B4-BE49-F238E27FC236}">
                  <a16:creationId xmlns:a16="http://schemas.microsoft.com/office/drawing/2014/main" xmlns="" id="{4FABCCAF-2D0B-44DF-9E8E-B77B7AF217E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97932" y="4993059"/>
              <a:ext cx="641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七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9C420049-9BF3-453B-BEC8-D1B397C67A42}"/>
              </a:ext>
            </a:extLst>
          </p:cNvPr>
          <p:cNvGrpSpPr/>
          <p:nvPr/>
        </p:nvGrpSpPr>
        <p:grpSpPr>
          <a:xfrm>
            <a:off x="2955903" y="2429662"/>
            <a:ext cx="5715040" cy="642079"/>
            <a:chOff x="2793157" y="2208104"/>
            <a:chExt cx="6915150" cy="642079"/>
          </a:xfrm>
        </p:grpSpPr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xmlns="" id="{9FBD5B92-0157-4643-97CB-855AB5AA6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157" y="2235821"/>
              <a:ext cx="768350" cy="614362"/>
              <a:chOff x="1109" y="2662"/>
              <a:chExt cx="1548" cy="1353"/>
            </a:xfrm>
          </p:grpSpPr>
          <p:sp>
            <p:nvSpPr>
              <p:cNvPr id="64" name="AutoShape 4">
                <a:extLst>
                  <a:ext uri="{FF2B5EF4-FFF2-40B4-BE49-F238E27FC236}">
                    <a16:creationId xmlns:a16="http://schemas.microsoft.com/office/drawing/2014/main" xmlns="" id="{F096318B-93C1-4E6B-9F18-4DB18D93C9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2" y="2685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AutoShape 5">
                <a:extLst>
                  <a:ext uri="{FF2B5EF4-FFF2-40B4-BE49-F238E27FC236}">
                    <a16:creationId xmlns:a16="http://schemas.microsoft.com/office/drawing/2014/main" xmlns="" id="{A32CAD91-38B5-4F1A-85CA-D97BC51F58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9" y="2662"/>
                <a:ext cx="1535" cy="1330"/>
              </a:xfrm>
              <a:prstGeom prst="hexagon">
                <a:avLst>
                  <a:gd name="adj" fmla="val 28918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AutoShape 6">
                <a:extLst>
                  <a:ext uri="{FF2B5EF4-FFF2-40B4-BE49-F238E27FC236}">
                    <a16:creationId xmlns:a16="http://schemas.microsoft.com/office/drawing/2014/main" xmlns="" id="{CE99C830-C34F-41C1-A6FA-0604DC12B6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77" y="2733"/>
                <a:ext cx="1349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C50849"/>
                  </a:gs>
                  <a:gs pos="3000">
                    <a:srgbClr val="F952A0"/>
                  </a:gs>
                  <a:gs pos="5000">
                    <a:srgbClr val="F8B049"/>
                  </a:gs>
                  <a:gs pos="19000">
                    <a:srgbClr val="F8B049"/>
                  </a:gs>
                  <a:gs pos="45000">
                    <a:srgbClr val="FEE7F2"/>
                  </a:gs>
                  <a:gs pos="100000">
                    <a:srgbClr val="FC9FCB"/>
                  </a:gs>
                </a:gsLst>
                <a:lin ang="270000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Line 11">
              <a:extLst>
                <a:ext uri="{FF2B5EF4-FFF2-40B4-BE49-F238E27FC236}">
                  <a16:creationId xmlns:a16="http://schemas.microsoft.com/office/drawing/2014/main" xmlns="" id="{1A6DC264-C129-4966-BBC2-663609F07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519" y="2799383"/>
              <a:ext cx="63007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 Box 12">
              <a:extLst>
                <a:ext uri="{FF2B5EF4-FFF2-40B4-BE49-F238E27FC236}">
                  <a16:creationId xmlns:a16="http://schemas.microsoft.com/office/drawing/2014/main" xmlns="" id="{7913CB86-0423-4F4D-B74C-4ABFB0044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198" y="2208104"/>
              <a:ext cx="208548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竞赛组队</a:t>
              </a:r>
              <a:endPara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xmlns="" id="{11158799-2577-4026-8810-AEECCB7026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02694" y="2275508"/>
              <a:ext cx="5819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465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、竞赛目的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43" y="1572406"/>
            <a:ext cx="7929618" cy="247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通过各类竞赛，培养大学生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独立思考问题、独立解决 问题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的能力，不仅仅为了竞赛的奖励。</a:t>
            </a:r>
            <a:endParaRPr lang="en-US" altLang="zh-CN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竞赛奖励是顺理成章的事情。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3048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0276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二、竞赛规则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23" y="1643844"/>
            <a:ext cx="9025988" cy="5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创新类、创业类、创意类等各种竞赛。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98647" y="257253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FF"/>
                </a:solidFill>
              </a:rPr>
              <a:t>各种竞赛规则不同，需要认真研读比赛规则，在规则内准备参赛内容。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三、竞赛组队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7" y="1358092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、年级纵向交叉，高年级带低年级。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5" y="2358224"/>
            <a:ext cx="10429948" cy="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、专业交叉，根据需要选择相关专业的同学一起完成。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5" y="3429794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、切忌为了各种关系和利益乱挂名。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四、竞赛选题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87" y="1143778"/>
            <a:ext cx="10429948" cy="155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请同学们认真审视自己，了解自己的兴趣，根据感兴趣的内容选定题目，确定能为之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“拼命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25" y="2786852"/>
            <a:ext cx="10429948" cy="14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请同学们了解所熟悉老师的项目内容，将自己的兴趣和老师的项目联系起来。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763" y="4358488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、建立师生紧密合作团队，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共同克艰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四、竞赛选题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4201" y="2501100"/>
            <a:ext cx="992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伯乐与良驹</a:t>
            </a:r>
            <a:r>
              <a:rPr lang="zh-CN" altLang="en-US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共同努力，肯定会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事半功倍</a:t>
            </a:r>
            <a:r>
              <a:rPr lang="zh-CN" altLang="en-US" sz="4400" dirty="0" smtClean="0"/>
              <a:t>。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26468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五、竞赛作品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E:\项目申报\2018项目申报\重点研发项目策划案-绿色宜居村镇\2018.09.12\相关材料\流程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25" y="1143778"/>
            <a:ext cx="5617501" cy="45426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27869" y="1215216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从发现问题，分析问题，解决问题，得到作品，不是短时间能完成。需要认真踏实准备。</a:t>
            </a:r>
            <a:endParaRPr lang="en-US" altLang="zh-CN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956431" y="3072604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要认真了解现有技术，发现现有技术的缺陷，提出解决办法，确定方案，并设计进行验证，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需要时间。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7803" y="564437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真真实实有作品。</a:t>
            </a:r>
            <a:endParaRPr lang="zh-CN" altLang="en-US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>
            <a:extLst>
              <a:ext uri="{FF2B5EF4-FFF2-40B4-BE49-F238E27FC236}">
                <a16:creationId xmlns:a16="http://schemas.microsoft.com/office/drawing/2014/main" xmlns="" id="{61C6A212-8770-4140-901A-7A458E6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100"/>
            <a:ext cx="29829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1072323F-0AD5-451D-95EB-6900F58D2DB1}"/>
              </a:ext>
            </a:extLst>
          </p:cNvPr>
          <p:cNvCxnSpPr/>
          <p:nvPr/>
        </p:nvCxnSpPr>
        <p:spPr>
          <a:xfrm>
            <a:off x="0" y="897265"/>
            <a:ext cx="12198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FDBDC24-B922-45E2-B8CA-C42F2ED6FFAC}"/>
              </a:ext>
            </a:extLst>
          </p:cNvPr>
          <p:cNvSpPr/>
          <p:nvPr/>
        </p:nvSpPr>
        <p:spPr>
          <a:xfrm>
            <a:off x="3506887" y="108456"/>
            <a:ext cx="305724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六、竞赛说明书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1">
            <a:extLst>
              <a:ext uri="{FF2B5EF4-FFF2-40B4-BE49-F238E27FC236}">
                <a16:creationId xmlns:a16="http://schemas.microsoft.com/office/drawing/2014/main" xmlns="" id="{D362A7DD-ECDD-4DE3-A9C2-CA86516C5498}"/>
              </a:ext>
            </a:extLst>
          </p:cNvPr>
          <p:cNvGrpSpPr/>
          <p:nvPr/>
        </p:nvGrpSpPr>
        <p:grpSpPr>
          <a:xfrm>
            <a:off x="0" y="6526138"/>
            <a:ext cx="12198350" cy="333450"/>
            <a:chOff x="0" y="6526138"/>
            <a:chExt cx="12198350" cy="3334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E3629724-DC5D-4D4D-A08C-E2FB282F60C3}"/>
                </a:ext>
              </a:extLst>
            </p:cNvPr>
            <p:cNvSpPr/>
            <p:nvPr/>
          </p:nvSpPr>
          <p:spPr>
            <a:xfrm>
              <a:off x="0" y="6526138"/>
              <a:ext cx="7323311" cy="333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5B238B1-DF4F-449F-BDE2-753440023068}"/>
                </a:ext>
              </a:extLst>
            </p:cNvPr>
            <p:cNvSpPr/>
            <p:nvPr/>
          </p:nvSpPr>
          <p:spPr>
            <a:xfrm>
              <a:off x="4875039" y="6526138"/>
              <a:ext cx="7323311" cy="33345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771" y="1286654"/>
            <a:ext cx="10429948" cy="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按照要求书写；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771" y="2143910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格式正确；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771" y="3001166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、内容完备；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09" y="3929860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、内容合情合理；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D3376C7D-B152-4E1C-9156-9F1B7899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47" y="4858554"/>
            <a:ext cx="10429948" cy="7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04800" fontAlgn="base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、图文并茂。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7803" y="2643976"/>
            <a:ext cx="507209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将自己所做之事完整记录下来，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要生动，要有理有据，有佐证材料。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DA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379</Words>
  <Application>Microsoft Office PowerPoint</Application>
  <PresentationFormat>自定义</PresentationFormat>
  <Paragraphs>55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Calibri</vt:lpstr>
      <vt:lpstr>微软雅黑</vt:lpstr>
      <vt:lpstr>Times New Roman</vt:lpstr>
      <vt:lpstr>黑体</vt:lpstr>
      <vt:lpstr>Arial Black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001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</dc:title>
  <dc:creator>007</dc:creator>
  <cp:lastModifiedBy>gh</cp:lastModifiedBy>
  <cp:revision>263</cp:revision>
  <dcterms:created xsi:type="dcterms:W3CDTF">2014-08-23T07:50:00Z</dcterms:created>
  <dcterms:modified xsi:type="dcterms:W3CDTF">2018-09-26T07:41:47Z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